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media/image1.jpeg" ContentType="image/jpeg"/>
  <Override PartName="/ppt/media/image2.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media/media1.mp4" ContentType="video/unknown"/>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 id="335" r:id="rId87"/>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199"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chemeClr val="accent1"/>
        </a:solidFill>
        <a:effectLst/>
        <a:uFillTx/>
        <a:latin typeface="+mn-lt"/>
        <a:ea typeface="+mn-ea"/>
        <a:cs typeface="+mn-cs"/>
        <a:sym typeface="Trebuchet MS"/>
      </a:defRPr>
    </a:lvl1pPr>
    <a:lvl2pPr marL="0" marR="0" indent="0" algn="l" defTabSz="457199"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chemeClr val="accent1"/>
        </a:solidFill>
        <a:effectLst/>
        <a:uFillTx/>
        <a:latin typeface="+mn-lt"/>
        <a:ea typeface="+mn-ea"/>
        <a:cs typeface="+mn-cs"/>
        <a:sym typeface="Trebuchet MS"/>
      </a:defRPr>
    </a:lvl2pPr>
    <a:lvl3pPr marL="0" marR="0" indent="0" algn="l" defTabSz="457199"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chemeClr val="accent1"/>
        </a:solidFill>
        <a:effectLst/>
        <a:uFillTx/>
        <a:latin typeface="+mn-lt"/>
        <a:ea typeface="+mn-ea"/>
        <a:cs typeface="+mn-cs"/>
        <a:sym typeface="Trebuchet MS"/>
      </a:defRPr>
    </a:lvl3pPr>
    <a:lvl4pPr marL="0" marR="0" indent="0" algn="l" defTabSz="457199"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chemeClr val="accent1"/>
        </a:solidFill>
        <a:effectLst/>
        <a:uFillTx/>
        <a:latin typeface="+mn-lt"/>
        <a:ea typeface="+mn-ea"/>
        <a:cs typeface="+mn-cs"/>
        <a:sym typeface="Trebuchet MS"/>
      </a:defRPr>
    </a:lvl4pPr>
    <a:lvl5pPr marL="0" marR="0" indent="0" algn="l" defTabSz="457199"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chemeClr val="accent1"/>
        </a:solidFill>
        <a:effectLst/>
        <a:uFillTx/>
        <a:latin typeface="+mn-lt"/>
        <a:ea typeface="+mn-ea"/>
        <a:cs typeface="+mn-cs"/>
        <a:sym typeface="Trebuchet MS"/>
      </a:defRPr>
    </a:lvl5pPr>
    <a:lvl6pPr marL="0" marR="0" indent="0" algn="l" defTabSz="457199"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chemeClr val="accent1"/>
        </a:solidFill>
        <a:effectLst/>
        <a:uFillTx/>
        <a:latin typeface="+mn-lt"/>
        <a:ea typeface="+mn-ea"/>
        <a:cs typeface="+mn-cs"/>
        <a:sym typeface="Trebuchet MS"/>
      </a:defRPr>
    </a:lvl6pPr>
    <a:lvl7pPr marL="0" marR="0" indent="0" algn="l" defTabSz="457199"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chemeClr val="accent1"/>
        </a:solidFill>
        <a:effectLst/>
        <a:uFillTx/>
        <a:latin typeface="+mn-lt"/>
        <a:ea typeface="+mn-ea"/>
        <a:cs typeface="+mn-cs"/>
        <a:sym typeface="Trebuchet MS"/>
      </a:defRPr>
    </a:lvl7pPr>
    <a:lvl8pPr marL="0" marR="0" indent="0" algn="l" defTabSz="457199"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chemeClr val="accent1"/>
        </a:solidFill>
        <a:effectLst/>
        <a:uFillTx/>
        <a:latin typeface="+mn-lt"/>
        <a:ea typeface="+mn-ea"/>
        <a:cs typeface="+mn-cs"/>
        <a:sym typeface="Trebuchet MS"/>
      </a:defRPr>
    </a:lvl8pPr>
    <a:lvl9pPr marL="0" marR="0" indent="0" algn="l" defTabSz="457199"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chemeClr val="accent1"/>
        </a:solidFill>
        <a:effectLst/>
        <a:uFillTx/>
        <a:latin typeface="+mn-lt"/>
        <a:ea typeface="+mn-ea"/>
        <a:cs typeface="+mn-cs"/>
        <a:sym typeface="Trebuchet M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chemeClr val="accent1"/>
        </a:fontRef>
        <a:schemeClr val="accent1"/>
      </a:tcTxStyle>
      <a:tcStyle>
        <a:tcBdr>
          <a:left>
            <a:ln w="3175" cap="flat">
              <a:solidFill>
                <a:srgbClr val="332C20"/>
              </a:solidFill>
              <a:prstDash val="solid"/>
              <a:round/>
            </a:ln>
          </a:left>
          <a:right>
            <a:ln w="3175" cap="flat">
              <a:solidFill>
                <a:srgbClr val="332C20"/>
              </a:solidFill>
              <a:prstDash val="solid"/>
              <a:round/>
            </a:ln>
          </a:right>
          <a:top>
            <a:ln w="3175" cap="flat">
              <a:solidFill>
                <a:srgbClr val="332C20"/>
              </a:solidFill>
              <a:prstDash val="solid"/>
              <a:round/>
            </a:ln>
          </a:top>
          <a:bottom>
            <a:ln w="3175" cap="flat">
              <a:solidFill>
                <a:srgbClr val="332C20"/>
              </a:solidFill>
              <a:prstDash val="solid"/>
              <a:round/>
            </a:ln>
          </a:bottom>
          <a:insideH>
            <a:ln w="3175" cap="flat">
              <a:solidFill>
                <a:srgbClr val="332C20"/>
              </a:solidFill>
              <a:prstDash val="solid"/>
              <a:round/>
            </a:ln>
          </a:insideH>
          <a:insideV>
            <a:ln w="3175" cap="flat">
              <a:solidFill>
                <a:srgbClr val="332C20"/>
              </a:solidFill>
              <a:prstDash val="solid"/>
              <a:round/>
            </a:ln>
          </a:insideV>
        </a:tcBdr>
        <a:fill>
          <a:solidFill>
            <a:srgbClr val="CACBCC"/>
          </a:solidFill>
        </a:fill>
      </a:tcStyle>
    </a:wholeTbl>
    <a:band2H>
      <a:tcTxStyle b="def" i="def"/>
      <a:tcStyle>
        <a:tcBdr/>
        <a:fill>
          <a:solidFill>
            <a:srgbClr val="E6E7E7"/>
          </a:solidFill>
        </a:fill>
      </a:tcStyle>
    </a:band2H>
    <a:firstCol>
      <a:tcTxStyle b="on" i="off">
        <a:fontRef idx="minor">
          <a:srgbClr val="332C20"/>
        </a:fontRef>
        <a:srgbClr val="332C20"/>
      </a:tcTxStyle>
      <a:tcStyle>
        <a:tcBdr>
          <a:left>
            <a:ln w="3175" cap="flat">
              <a:solidFill>
                <a:srgbClr val="332C20"/>
              </a:solidFill>
              <a:prstDash val="solid"/>
              <a:round/>
            </a:ln>
          </a:left>
          <a:right>
            <a:ln w="3175" cap="flat">
              <a:solidFill>
                <a:srgbClr val="332C20"/>
              </a:solidFill>
              <a:prstDash val="solid"/>
              <a:round/>
            </a:ln>
          </a:right>
          <a:top>
            <a:ln w="3175" cap="flat">
              <a:solidFill>
                <a:srgbClr val="332C20"/>
              </a:solidFill>
              <a:prstDash val="solid"/>
              <a:round/>
            </a:ln>
          </a:top>
          <a:bottom>
            <a:ln w="3175" cap="flat">
              <a:solidFill>
                <a:srgbClr val="332C20"/>
              </a:solidFill>
              <a:prstDash val="solid"/>
              <a:round/>
            </a:ln>
          </a:bottom>
          <a:insideH>
            <a:ln w="3175" cap="flat">
              <a:solidFill>
                <a:srgbClr val="332C20"/>
              </a:solidFill>
              <a:prstDash val="solid"/>
              <a:round/>
            </a:ln>
          </a:insideH>
          <a:insideV>
            <a:ln w="3175" cap="flat">
              <a:solidFill>
                <a:srgbClr val="332C20"/>
              </a:solidFill>
              <a:prstDash val="solid"/>
              <a:round/>
            </a:ln>
          </a:insideV>
        </a:tcBdr>
        <a:fill>
          <a:solidFill>
            <a:schemeClr val="accent1"/>
          </a:solidFill>
        </a:fill>
      </a:tcStyle>
    </a:firstCol>
    <a:lastRow>
      <a:tcTxStyle b="on" i="off">
        <a:fontRef idx="minor">
          <a:srgbClr val="332C20"/>
        </a:fontRef>
        <a:srgbClr val="332C20"/>
      </a:tcTxStyle>
      <a:tcStyle>
        <a:tcBdr>
          <a:left>
            <a:ln w="3175" cap="flat">
              <a:solidFill>
                <a:srgbClr val="332C20"/>
              </a:solidFill>
              <a:prstDash val="solid"/>
              <a:round/>
            </a:ln>
          </a:left>
          <a:right>
            <a:ln w="3175" cap="flat">
              <a:solidFill>
                <a:srgbClr val="332C20"/>
              </a:solidFill>
              <a:prstDash val="solid"/>
              <a:round/>
            </a:ln>
          </a:right>
          <a:top>
            <a:ln w="3175" cap="flat">
              <a:solidFill>
                <a:srgbClr val="332C20"/>
              </a:solidFill>
              <a:prstDash val="solid"/>
              <a:round/>
            </a:ln>
          </a:top>
          <a:bottom>
            <a:ln w="3175" cap="flat">
              <a:solidFill>
                <a:srgbClr val="332C20"/>
              </a:solidFill>
              <a:prstDash val="solid"/>
              <a:round/>
            </a:ln>
          </a:bottom>
          <a:insideH>
            <a:ln w="3175" cap="flat">
              <a:solidFill>
                <a:srgbClr val="332C20"/>
              </a:solidFill>
              <a:prstDash val="solid"/>
              <a:round/>
            </a:ln>
          </a:insideH>
          <a:insideV>
            <a:ln w="3175" cap="flat">
              <a:solidFill>
                <a:srgbClr val="332C20"/>
              </a:solidFill>
              <a:prstDash val="solid"/>
              <a:round/>
            </a:ln>
          </a:insideV>
        </a:tcBdr>
        <a:fill>
          <a:solidFill>
            <a:schemeClr val="accent1"/>
          </a:solidFill>
        </a:fill>
      </a:tcStyle>
    </a:lastRow>
    <a:firstRow>
      <a:tcTxStyle b="on" i="off">
        <a:fontRef idx="minor">
          <a:srgbClr val="332C20"/>
        </a:fontRef>
        <a:srgbClr val="332C20"/>
      </a:tcTxStyle>
      <a:tcStyle>
        <a:tcBdr>
          <a:left>
            <a:ln w="3175" cap="flat">
              <a:solidFill>
                <a:srgbClr val="332C20"/>
              </a:solidFill>
              <a:prstDash val="solid"/>
              <a:round/>
            </a:ln>
          </a:left>
          <a:right>
            <a:ln w="3175" cap="flat">
              <a:solidFill>
                <a:srgbClr val="332C20"/>
              </a:solidFill>
              <a:prstDash val="solid"/>
              <a:round/>
            </a:ln>
          </a:right>
          <a:top>
            <a:ln w="3175" cap="flat">
              <a:solidFill>
                <a:srgbClr val="332C20"/>
              </a:solidFill>
              <a:prstDash val="solid"/>
              <a:round/>
            </a:ln>
          </a:top>
          <a:bottom>
            <a:ln w="3175" cap="flat">
              <a:solidFill>
                <a:srgbClr val="332C20"/>
              </a:solidFill>
              <a:prstDash val="solid"/>
              <a:round/>
            </a:ln>
          </a:bottom>
          <a:insideH>
            <a:ln w="3175" cap="flat">
              <a:solidFill>
                <a:srgbClr val="332C20"/>
              </a:solidFill>
              <a:prstDash val="solid"/>
              <a:round/>
            </a:ln>
          </a:insideH>
          <a:insideV>
            <a:ln w="3175" cap="flat">
              <a:solidFill>
                <a:srgbClr val="332C20"/>
              </a:solidFill>
              <a:prstDash val="solid"/>
              <a:round/>
            </a:ln>
          </a:insideV>
        </a:tcBdr>
        <a:fill>
          <a:solidFill>
            <a:schemeClr val="accent1"/>
          </a:solidFill>
        </a:fill>
      </a:tcStyle>
    </a:firstRow>
  </a:tblStyle>
  <a:tblStyle styleId="{C7B018BB-80A7-4F77-B60F-C8B233D01FF8}" styleName="">
    <a:tblBg/>
    <a:wholeTbl>
      <a:tcTxStyle b="off" i="off">
        <a:fontRef idx="minor">
          <a:schemeClr val="accent1"/>
        </a:fontRef>
        <a:schemeClr val="accent1"/>
      </a:tcTxStyle>
      <a:tcStyle>
        <a:tcBdr>
          <a:left>
            <a:ln w="3175" cap="flat">
              <a:solidFill>
                <a:srgbClr val="332C20"/>
              </a:solidFill>
              <a:prstDash val="solid"/>
              <a:round/>
            </a:ln>
          </a:left>
          <a:right>
            <a:ln w="3175" cap="flat">
              <a:solidFill>
                <a:srgbClr val="332C20"/>
              </a:solidFill>
              <a:prstDash val="solid"/>
              <a:round/>
            </a:ln>
          </a:right>
          <a:top>
            <a:ln w="3175" cap="flat">
              <a:solidFill>
                <a:srgbClr val="332C20"/>
              </a:solidFill>
              <a:prstDash val="solid"/>
              <a:round/>
            </a:ln>
          </a:top>
          <a:bottom>
            <a:ln w="3175" cap="flat">
              <a:solidFill>
                <a:srgbClr val="332C20"/>
              </a:solidFill>
              <a:prstDash val="solid"/>
              <a:round/>
            </a:ln>
          </a:bottom>
          <a:insideH>
            <a:ln w="3175" cap="flat">
              <a:solidFill>
                <a:srgbClr val="332C20"/>
              </a:solidFill>
              <a:prstDash val="solid"/>
              <a:round/>
            </a:ln>
          </a:insideH>
          <a:insideV>
            <a:ln w="3175" cap="flat">
              <a:solidFill>
                <a:srgbClr val="332C20"/>
              </a:solidFill>
              <a:prstDash val="solid"/>
              <a:round/>
            </a:ln>
          </a:insideV>
        </a:tcBdr>
        <a:fill>
          <a:solidFill>
            <a:srgbClr val="D0D0D0"/>
          </a:solidFill>
        </a:fill>
      </a:tcStyle>
    </a:wholeTbl>
    <a:band2H>
      <a:tcTxStyle b="def" i="def"/>
      <a:tcStyle>
        <a:tcBdr/>
        <a:fill>
          <a:solidFill>
            <a:srgbClr val="E9E9E9"/>
          </a:solidFill>
        </a:fill>
      </a:tcStyle>
    </a:band2H>
    <a:firstCol>
      <a:tcTxStyle b="on" i="off">
        <a:fontRef idx="minor">
          <a:srgbClr val="332C20"/>
        </a:fontRef>
        <a:srgbClr val="332C20"/>
      </a:tcTxStyle>
      <a:tcStyle>
        <a:tcBdr>
          <a:left>
            <a:ln w="3175" cap="flat">
              <a:solidFill>
                <a:srgbClr val="332C20"/>
              </a:solidFill>
              <a:prstDash val="solid"/>
              <a:round/>
            </a:ln>
          </a:left>
          <a:right>
            <a:ln w="3175" cap="flat">
              <a:solidFill>
                <a:srgbClr val="332C20"/>
              </a:solidFill>
              <a:prstDash val="solid"/>
              <a:round/>
            </a:ln>
          </a:right>
          <a:top>
            <a:ln w="3175" cap="flat">
              <a:solidFill>
                <a:srgbClr val="332C20"/>
              </a:solidFill>
              <a:prstDash val="solid"/>
              <a:round/>
            </a:ln>
          </a:top>
          <a:bottom>
            <a:ln w="3175" cap="flat">
              <a:solidFill>
                <a:srgbClr val="332C20"/>
              </a:solidFill>
              <a:prstDash val="solid"/>
              <a:round/>
            </a:ln>
          </a:bottom>
          <a:insideH>
            <a:ln w="3175" cap="flat">
              <a:solidFill>
                <a:srgbClr val="332C20"/>
              </a:solidFill>
              <a:prstDash val="solid"/>
              <a:round/>
            </a:ln>
          </a:insideH>
          <a:insideV>
            <a:ln w="3175" cap="flat">
              <a:solidFill>
                <a:srgbClr val="332C20"/>
              </a:solidFill>
              <a:prstDash val="solid"/>
              <a:round/>
            </a:ln>
          </a:insideV>
        </a:tcBdr>
        <a:fill>
          <a:solidFill>
            <a:schemeClr val="accent3"/>
          </a:solidFill>
        </a:fill>
      </a:tcStyle>
    </a:firstCol>
    <a:lastRow>
      <a:tcTxStyle b="on" i="off">
        <a:fontRef idx="minor">
          <a:srgbClr val="332C20"/>
        </a:fontRef>
        <a:srgbClr val="332C20"/>
      </a:tcTxStyle>
      <a:tcStyle>
        <a:tcBdr>
          <a:left>
            <a:ln w="3175" cap="flat">
              <a:solidFill>
                <a:srgbClr val="332C20"/>
              </a:solidFill>
              <a:prstDash val="solid"/>
              <a:round/>
            </a:ln>
          </a:left>
          <a:right>
            <a:ln w="3175" cap="flat">
              <a:solidFill>
                <a:srgbClr val="332C20"/>
              </a:solidFill>
              <a:prstDash val="solid"/>
              <a:round/>
            </a:ln>
          </a:right>
          <a:top>
            <a:ln w="3175" cap="flat">
              <a:solidFill>
                <a:srgbClr val="332C20"/>
              </a:solidFill>
              <a:prstDash val="solid"/>
              <a:round/>
            </a:ln>
          </a:top>
          <a:bottom>
            <a:ln w="3175" cap="flat">
              <a:solidFill>
                <a:srgbClr val="332C20"/>
              </a:solidFill>
              <a:prstDash val="solid"/>
              <a:round/>
            </a:ln>
          </a:bottom>
          <a:insideH>
            <a:ln w="3175" cap="flat">
              <a:solidFill>
                <a:srgbClr val="332C20"/>
              </a:solidFill>
              <a:prstDash val="solid"/>
              <a:round/>
            </a:ln>
          </a:insideH>
          <a:insideV>
            <a:ln w="3175" cap="flat">
              <a:solidFill>
                <a:srgbClr val="332C20"/>
              </a:solidFill>
              <a:prstDash val="solid"/>
              <a:round/>
            </a:ln>
          </a:insideV>
        </a:tcBdr>
        <a:fill>
          <a:solidFill>
            <a:schemeClr val="accent3"/>
          </a:solidFill>
        </a:fill>
      </a:tcStyle>
    </a:lastRow>
    <a:firstRow>
      <a:tcTxStyle b="on" i="off">
        <a:fontRef idx="minor">
          <a:srgbClr val="332C20"/>
        </a:fontRef>
        <a:srgbClr val="332C20"/>
      </a:tcTxStyle>
      <a:tcStyle>
        <a:tcBdr>
          <a:left>
            <a:ln w="3175" cap="flat">
              <a:solidFill>
                <a:srgbClr val="332C20"/>
              </a:solidFill>
              <a:prstDash val="solid"/>
              <a:round/>
            </a:ln>
          </a:left>
          <a:right>
            <a:ln w="3175" cap="flat">
              <a:solidFill>
                <a:srgbClr val="332C20"/>
              </a:solidFill>
              <a:prstDash val="solid"/>
              <a:round/>
            </a:ln>
          </a:right>
          <a:top>
            <a:ln w="3175" cap="flat">
              <a:solidFill>
                <a:srgbClr val="332C20"/>
              </a:solidFill>
              <a:prstDash val="solid"/>
              <a:round/>
            </a:ln>
          </a:top>
          <a:bottom>
            <a:ln w="3175" cap="flat">
              <a:solidFill>
                <a:srgbClr val="332C20"/>
              </a:solidFill>
              <a:prstDash val="solid"/>
              <a:round/>
            </a:ln>
          </a:bottom>
          <a:insideH>
            <a:ln w="3175" cap="flat">
              <a:solidFill>
                <a:srgbClr val="332C20"/>
              </a:solidFill>
              <a:prstDash val="solid"/>
              <a:round/>
            </a:ln>
          </a:insideH>
          <a:insideV>
            <a:ln w="3175" cap="flat">
              <a:solidFill>
                <a:srgbClr val="332C20"/>
              </a:solidFill>
              <a:prstDash val="solid"/>
              <a:round/>
            </a:ln>
          </a:insideV>
        </a:tcBdr>
        <a:fill>
          <a:solidFill>
            <a:schemeClr val="accent3"/>
          </a:solidFill>
        </a:fill>
      </a:tcStyle>
    </a:firstRow>
  </a:tblStyle>
  <a:tblStyle styleId="{EEE7283C-3CF3-47DC-8721-378D4A62B228}" styleName="">
    <a:tblBg/>
    <a:wholeTbl>
      <a:tcTxStyle b="off" i="off">
        <a:fontRef idx="minor">
          <a:schemeClr val="accent1"/>
        </a:fontRef>
        <a:schemeClr val="accent1"/>
      </a:tcTxStyle>
      <a:tcStyle>
        <a:tcBdr>
          <a:left>
            <a:ln w="3175" cap="flat">
              <a:solidFill>
                <a:srgbClr val="332C20"/>
              </a:solidFill>
              <a:prstDash val="solid"/>
              <a:round/>
            </a:ln>
          </a:left>
          <a:right>
            <a:ln w="3175" cap="flat">
              <a:solidFill>
                <a:srgbClr val="332C20"/>
              </a:solidFill>
              <a:prstDash val="solid"/>
              <a:round/>
            </a:ln>
          </a:right>
          <a:top>
            <a:ln w="3175" cap="flat">
              <a:solidFill>
                <a:srgbClr val="332C20"/>
              </a:solidFill>
              <a:prstDash val="solid"/>
              <a:round/>
            </a:ln>
          </a:top>
          <a:bottom>
            <a:ln w="3175" cap="flat">
              <a:solidFill>
                <a:srgbClr val="332C20"/>
              </a:solidFill>
              <a:prstDash val="solid"/>
              <a:round/>
            </a:ln>
          </a:bottom>
          <a:insideH>
            <a:ln w="3175" cap="flat">
              <a:solidFill>
                <a:srgbClr val="332C20"/>
              </a:solidFill>
              <a:prstDash val="solid"/>
              <a:round/>
            </a:ln>
          </a:insideH>
          <a:insideV>
            <a:ln w="3175" cap="flat">
              <a:solidFill>
                <a:srgbClr val="332C20"/>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332C20"/>
        </a:fontRef>
        <a:srgbClr val="332C20"/>
      </a:tcTxStyle>
      <a:tcStyle>
        <a:tcBdr>
          <a:left>
            <a:ln w="3175" cap="flat">
              <a:solidFill>
                <a:srgbClr val="332C20"/>
              </a:solidFill>
              <a:prstDash val="solid"/>
              <a:round/>
            </a:ln>
          </a:left>
          <a:right>
            <a:ln w="3175" cap="flat">
              <a:solidFill>
                <a:srgbClr val="332C20"/>
              </a:solidFill>
              <a:prstDash val="solid"/>
              <a:round/>
            </a:ln>
          </a:right>
          <a:top>
            <a:ln w="3175" cap="flat">
              <a:solidFill>
                <a:srgbClr val="332C20"/>
              </a:solidFill>
              <a:prstDash val="solid"/>
              <a:round/>
            </a:ln>
          </a:top>
          <a:bottom>
            <a:ln w="3175" cap="flat">
              <a:solidFill>
                <a:srgbClr val="332C20"/>
              </a:solidFill>
              <a:prstDash val="solid"/>
              <a:round/>
            </a:ln>
          </a:bottom>
          <a:insideH>
            <a:ln w="3175" cap="flat">
              <a:solidFill>
                <a:srgbClr val="332C20"/>
              </a:solidFill>
              <a:prstDash val="solid"/>
              <a:round/>
            </a:ln>
          </a:insideH>
          <a:insideV>
            <a:ln w="3175" cap="flat">
              <a:solidFill>
                <a:srgbClr val="332C20"/>
              </a:solidFill>
              <a:prstDash val="solid"/>
              <a:round/>
            </a:ln>
          </a:insideV>
        </a:tcBdr>
        <a:fill>
          <a:solidFill>
            <a:schemeClr val="accent6"/>
          </a:solidFill>
        </a:fill>
      </a:tcStyle>
    </a:firstCol>
    <a:lastRow>
      <a:tcTxStyle b="on" i="off">
        <a:fontRef idx="minor">
          <a:srgbClr val="332C20"/>
        </a:fontRef>
        <a:srgbClr val="332C20"/>
      </a:tcTxStyle>
      <a:tcStyle>
        <a:tcBdr>
          <a:left>
            <a:ln w="3175" cap="flat">
              <a:solidFill>
                <a:srgbClr val="332C20"/>
              </a:solidFill>
              <a:prstDash val="solid"/>
              <a:round/>
            </a:ln>
          </a:left>
          <a:right>
            <a:ln w="3175" cap="flat">
              <a:solidFill>
                <a:srgbClr val="332C20"/>
              </a:solidFill>
              <a:prstDash val="solid"/>
              <a:round/>
            </a:ln>
          </a:right>
          <a:top>
            <a:ln w="3175" cap="flat">
              <a:solidFill>
                <a:srgbClr val="332C20"/>
              </a:solidFill>
              <a:prstDash val="solid"/>
              <a:round/>
            </a:ln>
          </a:top>
          <a:bottom>
            <a:ln w="3175" cap="flat">
              <a:solidFill>
                <a:srgbClr val="332C20"/>
              </a:solidFill>
              <a:prstDash val="solid"/>
              <a:round/>
            </a:ln>
          </a:bottom>
          <a:insideH>
            <a:ln w="3175" cap="flat">
              <a:solidFill>
                <a:srgbClr val="332C20"/>
              </a:solidFill>
              <a:prstDash val="solid"/>
              <a:round/>
            </a:ln>
          </a:insideH>
          <a:insideV>
            <a:ln w="3175" cap="flat">
              <a:solidFill>
                <a:srgbClr val="332C20"/>
              </a:solidFill>
              <a:prstDash val="solid"/>
              <a:round/>
            </a:ln>
          </a:insideV>
        </a:tcBdr>
        <a:fill>
          <a:solidFill>
            <a:schemeClr val="accent6"/>
          </a:solidFill>
        </a:fill>
      </a:tcStyle>
    </a:lastRow>
    <a:firstRow>
      <a:tcTxStyle b="on" i="off">
        <a:fontRef idx="minor">
          <a:srgbClr val="332C20"/>
        </a:fontRef>
        <a:srgbClr val="332C20"/>
      </a:tcTxStyle>
      <a:tcStyle>
        <a:tcBdr>
          <a:left>
            <a:ln w="3175" cap="flat">
              <a:solidFill>
                <a:srgbClr val="332C20"/>
              </a:solidFill>
              <a:prstDash val="solid"/>
              <a:round/>
            </a:ln>
          </a:left>
          <a:right>
            <a:ln w="3175" cap="flat">
              <a:solidFill>
                <a:srgbClr val="332C20"/>
              </a:solidFill>
              <a:prstDash val="solid"/>
              <a:round/>
            </a:ln>
          </a:right>
          <a:top>
            <a:ln w="3175" cap="flat">
              <a:solidFill>
                <a:srgbClr val="332C20"/>
              </a:solidFill>
              <a:prstDash val="solid"/>
              <a:round/>
            </a:ln>
          </a:top>
          <a:bottom>
            <a:ln w="3175" cap="flat">
              <a:solidFill>
                <a:srgbClr val="332C20"/>
              </a:solidFill>
              <a:prstDash val="solid"/>
              <a:round/>
            </a:ln>
          </a:bottom>
          <a:insideH>
            <a:ln w="3175" cap="flat">
              <a:solidFill>
                <a:srgbClr val="332C20"/>
              </a:solidFill>
              <a:prstDash val="solid"/>
              <a:round/>
            </a:ln>
          </a:insideH>
          <a:insideV>
            <a:ln w="3175" cap="flat">
              <a:solidFill>
                <a:srgbClr val="332C20"/>
              </a:solidFill>
              <a:prstDash val="solid"/>
              <a:round/>
            </a:ln>
          </a:insideV>
        </a:tcBdr>
        <a:fill>
          <a:solidFill>
            <a:schemeClr val="accent6"/>
          </a:solidFill>
        </a:fill>
      </a:tcStyle>
    </a:firstRow>
  </a:tblStyle>
  <a:tblStyle styleId="{CF821DB8-F4EB-4A41-A1BA-3FCAFE7338EE}" styleName="">
    <a:tblBg/>
    <a:wholeTbl>
      <a:tcTxStyle b="off" i="off">
        <a:fontRef idx="minor">
          <a:schemeClr val="accent1"/>
        </a:fontRef>
        <a:schemeClr val="accent1"/>
      </a:tcTxStyle>
      <a:tcStyle>
        <a:tcBdr>
          <a:left>
            <a:ln w="3175" cap="flat">
              <a:noFill/>
              <a:miter lim="400000"/>
            </a:ln>
          </a:left>
          <a:right>
            <a:ln w="3175" cap="flat">
              <a:noFill/>
              <a:miter lim="400000"/>
            </a:ln>
          </a:right>
          <a:top>
            <a:ln w="3175" cap="flat">
              <a:noFill/>
              <a:miter lim="400000"/>
            </a:ln>
          </a:top>
          <a:bottom>
            <a:ln w="3175" cap="flat">
              <a:noFill/>
              <a:miter lim="400000"/>
            </a:ln>
          </a:bottom>
          <a:insideH>
            <a:ln w="3175" cap="flat">
              <a:noFill/>
              <a:miter lim="400000"/>
            </a:ln>
          </a:insideH>
          <a:insideV>
            <a:ln w="3175" cap="flat">
              <a:noFill/>
              <a:miter lim="400000"/>
            </a:ln>
          </a:insideV>
        </a:tcBdr>
        <a:fill>
          <a:solidFill>
            <a:srgbClr val="E6E7E7"/>
          </a:solidFill>
        </a:fill>
      </a:tcStyle>
    </a:wholeTbl>
    <a:band2H>
      <a:tcTxStyle b="def" i="def"/>
      <a:tcStyle>
        <a:tcBdr/>
        <a:fill>
          <a:solidFill>
            <a:srgbClr val="332C20"/>
          </a:solidFill>
        </a:fill>
      </a:tcStyle>
    </a:band2H>
    <a:firstCol>
      <a:tcTxStyle b="on" i="off">
        <a:fontRef idx="minor">
          <a:srgbClr val="332C20"/>
        </a:fontRef>
        <a:srgbClr val="332C20"/>
      </a:tcTxStyle>
      <a:tcStyle>
        <a:tcBdr>
          <a:left>
            <a:ln w="3175" cap="flat">
              <a:noFill/>
              <a:miter lim="400000"/>
            </a:ln>
          </a:left>
          <a:right>
            <a:ln w="3175" cap="flat">
              <a:noFill/>
              <a:miter lim="400000"/>
            </a:ln>
          </a:right>
          <a:top>
            <a:ln w="3175" cap="flat">
              <a:noFill/>
              <a:miter lim="400000"/>
            </a:ln>
          </a:top>
          <a:bottom>
            <a:ln w="3175" cap="flat">
              <a:noFill/>
              <a:miter lim="400000"/>
            </a:ln>
          </a:bottom>
          <a:insideH>
            <a:ln w="3175" cap="flat">
              <a:noFill/>
              <a:miter lim="400000"/>
            </a:ln>
          </a:insideH>
          <a:insideV>
            <a:ln w="3175" cap="flat">
              <a:noFill/>
              <a:miter lim="400000"/>
            </a:ln>
          </a:insideV>
        </a:tcBdr>
        <a:fill>
          <a:solidFill>
            <a:schemeClr val="accent1"/>
          </a:solidFill>
        </a:fill>
      </a:tcStyle>
    </a:firstCol>
    <a:lastRow>
      <a:tcTxStyle b="on" i="off">
        <a:fontRef idx="minor">
          <a:schemeClr val="accent1"/>
        </a:fontRef>
        <a:schemeClr val="accent1"/>
      </a:tcTxStyle>
      <a:tcStyle>
        <a:tcBdr>
          <a:left>
            <a:ln w="3175" cap="flat">
              <a:noFill/>
              <a:miter lim="400000"/>
            </a:ln>
          </a:left>
          <a:right>
            <a:ln w="3175" cap="flat">
              <a:noFill/>
              <a:miter lim="400000"/>
            </a:ln>
          </a:right>
          <a:top>
            <a:ln w="12700" cap="flat">
              <a:solidFill>
                <a:schemeClr val="accent1"/>
              </a:solidFill>
              <a:prstDash val="solid"/>
              <a:round/>
            </a:ln>
          </a:top>
          <a:bottom>
            <a:ln w="3175" cap="flat">
              <a:solidFill>
                <a:schemeClr val="accent1"/>
              </a:solidFill>
              <a:prstDash val="solid"/>
              <a:round/>
            </a:ln>
          </a:bottom>
          <a:insideH>
            <a:ln w="3175" cap="flat">
              <a:noFill/>
              <a:miter lim="400000"/>
            </a:ln>
          </a:insideH>
          <a:insideV>
            <a:ln w="3175" cap="flat">
              <a:noFill/>
              <a:miter lim="400000"/>
            </a:ln>
          </a:insideV>
        </a:tcBdr>
        <a:fill>
          <a:solidFill>
            <a:srgbClr val="332C20"/>
          </a:solidFill>
        </a:fill>
      </a:tcStyle>
    </a:lastRow>
    <a:firstRow>
      <a:tcTxStyle b="on" i="off">
        <a:fontRef idx="minor">
          <a:srgbClr val="332C20"/>
        </a:fontRef>
        <a:srgbClr val="332C20"/>
      </a:tcTxStyle>
      <a:tcStyle>
        <a:tcBdr>
          <a:left>
            <a:ln w="3175" cap="flat">
              <a:noFill/>
              <a:miter lim="400000"/>
            </a:ln>
          </a:left>
          <a:right>
            <a:ln w="3175" cap="flat">
              <a:noFill/>
              <a:miter lim="400000"/>
            </a:ln>
          </a:right>
          <a:top>
            <a:ln w="3175" cap="flat">
              <a:solidFill>
                <a:schemeClr val="accent1"/>
              </a:solidFill>
              <a:prstDash val="solid"/>
              <a:round/>
            </a:ln>
          </a:top>
          <a:bottom>
            <a:ln w="3175" cap="flat">
              <a:solidFill>
                <a:schemeClr val="accent1"/>
              </a:solidFill>
              <a:prstDash val="solid"/>
              <a:round/>
            </a:ln>
          </a:bottom>
          <a:insideH>
            <a:ln w="3175" cap="flat">
              <a:noFill/>
              <a:miter lim="400000"/>
            </a:ln>
          </a:insideH>
          <a:insideV>
            <a:ln w="3175" cap="flat">
              <a:noFill/>
              <a:miter lim="400000"/>
            </a:ln>
          </a:insideV>
        </a:tcBdr>
        <a:fill>
          <a:solidFill>
            <a:schemeClr val="accent1"/>
          </a:solidFill>
        </a:fill>
      </a:tcStyle>
    </a:firstRow>
  </a:tblStyle>
  <a:tblStyle styleId="{33BA23B1-9221-436E-865A-0063620EA4FD}" styleName="">
    <a:tblBg/>
    <a:wholeTbl>
      <a:tcTxStyle b="off" i="off">
        <a:fontRef idx="minor">
          <a:schemeClr val="accent1"/>
        </a:fontRef>
        <a:schemeClr val="accent1"/>
      </a:tcTxStyle>
      <a:tcStyle>
        <a:tcBdr>
          <a:left>
            <a:ln w="3175" cap="flat">
              <a:solidFill>
                <a:srgbClr val="332C20"/>
              </a:solidFill>
              <a:prstDash val="solid"/>
              <a:round/>
            </a:ln>
          </a:left>
          <a:right>
            <a:ln w="3175" cap="flat">
              <a:solidFill>
                <a:srgbClr val="332C20"/>
              </a:solidFill>
              <a:prstDash val="solid"/>
              <a:round/>
            </a:ln>
          </a:right>
          <a:top>
            <a:ln w="3175" cap="flat">
              <a:solidFill>
                <a:srgbClr val="332C20"/>
              </a:solidFill>
              <a:prstDash val="solid"/>
              <a:round/>
            </a:ln>
          </a:top>
          <a:bottom>
            <a:ln w="3175" cap="flat">
              <a:solidFill>
                <a:srgbClr val="332C20"/>
              </a:solidFill>
              <a:prstDash val="solid"/>
              <a:round/>
            </a:ln>
          </a:bottom>
          <a:insideH>
            <a:ln w="3175" cap="flat">
              <a:solidFill>
                <a:srgbClr val="332C20"/>
              </a:solidFill>
              <a:prstDash val="solid"/>
              <a:round/>
            </a:ln>
          </a:insideH>
          <a:insideV>
            <a:ln w="3175" cap="flat">
              <a:solidFill>
                <a:srgbClr val="332C20"/>
              </a:solidFill>
              <a:prstDash val="solid"/>
              <a:round/>
            </a:ln>
          </a:insideV>
        </a:tcBdr>
        <a:fill>
          <a:solidFill>
            <a:srgbClr val="CACBCC"/>
          </a:solidFill>
        </a:fill>
      </a:tcStyle>
    </a:wholeTbl>
    <a:band2H>
      <a:tcTxStyle b="def" i="def"/>
      <a:tcStyle>
        <a:tcBdr/>
        <a:fill>
          <a:solidFill>
            <a:srgbClr val="E6E7E7"/>
          </a:solidFill>
        </a:fill>
      </a:tcStyle>
    </a:band2H>
    <a:firstCol>
      <a:tcTxStyle b="on" i="off">
        <a:fontRef idx="minor">
          <a:srgbClr val="332C20"/>
        </a:fontRef>
        <a:srgbClr val="332C20"/>
      </a:tcTxStyle>
      <a:tcStyle>
        <a:tcBdr>
          <a:left>
            <a:ln w="3175" cap="flat">
              <a:solidFill>
                <a:srgbClr val="332C20"/>
              </a:solidFill>
              <a:prstDash val="solid"/>
              <a:round/>
            </a:ln>
          </a:left>
          <a:right>
            <a:ln w="3175" cap="flat">
              <a:solidFill>
                <a:srgbClr val="332C20"/>
              </a:solidFill>
              <a:prstDash val="solid"/>
              <a:round/>
            </a:ln>
          </a:right>
          <a:top>
            <a:ln w="3175" cap="flat">
              <a:solidFill>
                <a:srgbClr val="332C20"/>
              </a:solidFill>
              <a:prstDash val="solid"/>
              <a:round/>
            </a:ln>
          </a:top>
          <a:bottom>
            <a:ln w="3175" cap="flat">
              <a:solidFill>
                <a:srgbClr val="332C20"/>
              </a:solidFill>
              <a:prstDash val="solid"/>
              <a:round/>
            </a:ln>
          </a:bottom>
          <a:insideH>
            <a:ln w="3175" cap="flat">
              <a:solidFill>
                <a:srgbClr val="332C20"/>
              </a:solidFill>
              <a:prstDash val="solid"/>
              <a:round/>
            </a:ln>
          </a:insideH>
          <a:insideV>
            <a:ln w="3175" cap="flat">
              <a:solidFill>
                <a:srgbClr val="332C20"/>
              </a:solidFill>
              <a:prstDash val="solid"/>
              <a:round/>
            </a:ln>
          </a:insideV>
        </a:tcBdr>
        <a:fill>
          <a:solidFill>
            <a:schemeClr val="accent1"/>
          </a:solidFill>
        </a:fill>
      </a:tcStyle>
    </a:firstCol>
    <a:lastRow>
      <a:tcTxStyle b="on" i="off">
        <a:fontRef idx="minor">
          <a:srgbClr val="332C20"/>
        </a:fontRef>
        <a:srgbClr val="332C20"/>
      </a:tcTxStyle>
      <a:tcStyle>
        <a:tcBdr>
          <a:left>
            <a:ln w="3175" cap="flat">
              <a:solidFill>
                <a:srgbClr val="332C20"/>
              </a:solidFill>
              <a:prstDash val="solid"/>
              <a:round/>
            </a:ln>
          </a:left>
          <a:right>
            <a:ln w="3175" cap="flat">
              <a:solidFill>
                <a:srgbClr val="332C20"/>
              </a:solidFill>
              <a:prstDash val="solid"/>
              <a:round/>
            </a:ln>
          </a:right>
          <a:top>
            <a:ln w="3175" cap="flat">
              <a:solidFill>
                <a:srgbClr val="332C20"/>
              </a:solidFill>
              <a:prstDash val="solid"/>
              <a:round/>
            </a:ln>
          </a:top>
          <a:bottom>
            <a:ln w="3175" cap="flat">
              <a:solidFill>
                <a:srgbClr val="332C20"/>
              </a:solidFill>
              <a:prstDash val="solid"/>
              <a:round/>
            </a:ln>
          </a:bottom>
          <a:insideH>
            <a:ln w="3175" cap="flat">
              <a:solidFill>
                <a:srgbClr val="332C20"/>
              </a:solidFill>
              <a:prstDash val="solid"/>
              <a:round/>
            </a:ln>
          </a:insideH>
          <a:insideV>
            <a:ln w="3175" cap="flat">
              <a:solidFill>
                <a:srgbClr val="332C20"/>
              </a:solidFill>
              <a:prstDash val="solid"/>
              <a:round/>
            </a:ln>
          </a:insideV>
        </a:tcBdr>
        <a:fill>
          <a:solidFill>
            <a:schemeClr val="accent1"/>
          </a:solidFill>
        </a:fill>
      </a:tcStyle>
    </a:lastRow>
    <a:firstRow>
      <a:tcTxStyle b="on" i="off">
        <a:fontRef idx="minor">
          <a:srgbClr val="332C20"/>
        </a:fontRef>
        <a:srgbClr val="332C20"/>
      </a:tcTxStyle>
      <a:tcStyle>
        <a:tcBdr>
          <a:left>
            <a:ln w="3175" cap="flat">
              <a:solidFill>
                <a:srgbClr val="332C20"/>
              </a:solidFill>
              <a:prstDash val="solid"/>
              <a:round/>
            </a:ln>
          </a:left>
          <a:right>
            <a:ln w="3175" cap="flat">
              <a:solidFill>
                <a:srgbClr val="332C20"/>
              </a:solidFill>
              <a:prstDash val="solid"/>
              <a:round/>
            </a:ln>
          </a:right>
          <a:top>
            <a:ln w="3175" cap="flat">
              <a:solidFill>
                <a:srgbClr val="332C20"/>
              </a:solidFill>
              <a:prstDash val="solid"/>
              <a:round/>
            </a:ln>
          </a:top>
          <a:bottom>
            <a:ln w="3175" cap="flat">
              <a:solidFill>
                <a:srgbClr val="332C20"/>
              </a:solidFill>
              <a:prstDash val="solid"/>
              <a:round/>
            </a:ln>
          </a:bottom>
          <a:insideH>
            <a:ln w="3175" cap="flat">
              <a:solidFill>
                <a:srgbClr val="332C20"/>
              </a:solidFill>
              <a:prstDash val="solid"/>
              <a:round/>
            </a:ln>
          </a:insideH>
          <a:insideV>
            <a:ln w="3175" cap="flat">
              <a:solidFill>
                <a:srgbClr val="332C20"/>
              </a:solidFill>
              <a:prstDash val="solid"/>
              <a:round/>
            </a:ln>
          </a:insideV>
        </a:tcBdr>
        <a:fill>
          <a:solidFill>
            <a:schemeClr val="accent1"/>
          </a:solidFill>
        </a:fill>
      </a:tcStyle>
    </a:firstRow>
  </a:tblStyle>
  <a:tblStyle styleId="{2708684C-4D16-4618-839F-0558EEFCDFE6}" styleName="">
    <a:tblBg/>
    <a:wholeTbl>
      <a:tcTxStyle b="off" i="off">
        <a:fontRef idx="minor">
          <a:schemeClr val="accent1"/>
        </a:fontRef>
        <a:schemeClr val="accent1"/>
      </a:tcTxStyle>
      <a:tcStyle>
        <a:tcBdr>
          <a:left>
            <a:ln w="3175" cap="flat">
              <a:solidFill>
                <a:schemeClr val="accent1"/>
              </a:solidFill>
              <a:prstDash val="solid"/>
              <a:round/>
            </a:ln>
          </a:left>
          <a:right>
            <a:ln w="3175" cap="flat">
              <a:solidFill>
                <a:schemeClr val="accent1"/>
              </a:solidFill>
              <a:prstDash val="solid"/>
              <a:round/>
            </a:ln>
          </a:right>
          <a:top>
            <a:ln w="3175" cap="flat">
              <a:solidFill>
                <a:schemeClr val="accent1"/>
              </a:solidFill>
              <a:prstDash val="solid"/>
              <a:round/>
            </a:ln>
          </a:top>
          <a:bottom>
            <a:ln w="3175" cap="flat">
              <a:solidFill>
                <a:schemeClr val="accent1"/>
              </a:solidFill>
              <a:prstDash val="solid"/>
              <a:round/>
            </a:ln>
          </a:bottom>
          <a:insideH>
            <a:ln w="3175" cap="flat">
              <a:solidFill>
                <a:schemeClr val="accent1"/>
              </a:solidFill>
              <a:prstDash val="solid"/>
              <a:round/>
            </a:ln>
          </a:insideH>
          <a:insideV>
            <a:ln w="3175" cap="flat">
              <a:solidFill>
                <a:schemeClr val="accent1"/>
              </a:solidFill>
              <a:prstDash val="solid"/>
              <a:round/>
            </a:ln>
          </a:insideV>
        </a:tcBdr>
        <a:fill>
          <a:solidFill>
            <a:schemeClr val="accent1">
              <a:alpha val="20000"/>
            </a:schemeClr>
          </a:solidFill>
        </a:fill>
      </a:tcStyle>
    </a:wholeTbl>
    <a:band2H>
      <a:tcTxStyle b="def" i="def"/>
      <a:tcStyle>
        <a:tcBdr/>
        <a:fill>
          <a:solidFill>
            <a:srgbClr val="FFFFFF"/>
          </a:solidFill>
        </a:fill>
      </a:tcStyle>
    </a:band2H>
    <a:firstCol>
      <a:tcTxStyle b="on" i="off">
        <a:fontRef idx="minor">
          <a:schemeClr val="accent1"/>
        </a:fontRef>
        <a:schemeClr val="accent1"/>
      </a:tcTxStyle>
      <a:tcStyle>
        <a:tcBdr>
          <a:left>
            <a:ln w="3175" cap="flat">
              <a:solidFill>
                <a:schemeClr val="accent1"/>
              </a:solidFill>
              <a:prstDash val="solid"/>
              <a:round/>
            </a:ln>
          </a:left>
          <a:right>
            <a:ln w="3175" cap="flat">
              <a:solidFill>
                <a:schemeClr val="accent1"/>
              </a:solidFill>
              <a:prstDash val="solid"/>
              <a:round/>
            </a:ln>
          </a:right>
          <a:top>
            <a:ln w="3175" cap="flat">
              <a:solidFill>
                <a:schemeClr val="accent1"/>
              </a:solidFill>
              <a:prstDash val="solid"/>
              <a:round/>
            </a:ln>
          </a:top>
          <a:bottom>
            <a:ln w="3175" cap="flat">
              <a:solidFill>
                <a:schemeClr val="accent1"/>
              </a:solidFill>
              <a:prstDash val="solid"/>
              <a:round/>
            </a:ln>
          </a:bottom>
          <a:insideH>
            <a:ln w="3175" cap="flat">
              <a:solidFill>
                <a:schemeClr val="accent1"/>
              </a:solidFill>
              <a:prstDash val="solid"/>
              <a:round/>
            </a:ln>
          </a:insideH>
          <a:insideV>
            <a:ln w="3175" cap="flat">
              <a:solidFill>
                <a:schemeClr val="accent1"/>
              </a:solidFill>
              <a:prstDash val="solid"/>
              <a:round/>
            </a:ln>
          </a:insideV>
        </a:tcBdr>
        <a:fill>
          <a:solidFill>
            <a:schemeClr val="accent1">
              <a:alpha val="20000"/>
            </a:schemeClr>
          </a:solidFill>
        </a:fill>
      </a:tcStyle>
    </a:firstCol>
    <a:lastRow>
      <a:tcTxStyle b="on" i="off">
        <a:fontRef idx="minor">
          <a:schemeClr val="accent1"/>
        </a:fontRef>
        <a:schemeClr val="accent1"/>
      </a:tcTxStyle>
      <a:tcStyle>
        <a:tcBdr>
          <a:left>
            <a:ln w="3175" cap="flat">
              <a:solidFill>
                <a:schemeClr val="accent1"/>
              </a:solidFill>
              <a:prstDash val="solid"/>
              <a:round/>
            </a:ln>
          </a:left>
          <a:right>
            <a:ln w="3175" cap="flat">
              <a:solidFill>
                <a:schemeClr val="accent1"/>
              </a:solidFill>
              <a:prstDash val="solid"/>
              <a:round/>
            </a:ln>
          </a:right>
          <a:top>
            <a:ln w="12700" cap="flat">
              <a:solidFill>
                <a:schemeClr val="accent1"/>
              </a:solidFill>
              <a:prstDash val="solid"/>
              <a:round/>
            </a:ln>
          </a:top>
          <a:bottom>
            <a:ln w="3175" cap="flat">
              <a:solidFill>
                <a:schemeClr val="accent1"/>
              </a:solidFill>
              <a:prstDash val="solid"/>
              <a:round/>
            </a:ln>
          </a:bottom>
          <a:insideH>
            <a:ln w="3175" cap="flat">
              <a:solidFill>
                <a:schemeClr val="accent1"/>
              </a:solidFill>
              <a:prstDash val="solid"/>
              <a:round/>
            </a:ln>
          </a:insideH>
          <a:insideV>
            <a:ln w="3175" cap="flat">
              <a:solidFill>
                <a:schemeClr val="accent1"/>
              </a:solidFill>
              <a:prstDash val="solid"/>
              <a:round/>
            </a:ln>
          </a:insideV>
        </a:tcBdr>
        <a:fill>
          <a:noFill/>
        </a:fill>
      </a:tcStyle>
    </a:lastRow>
    <a:firstRow>
      <a:tcTxStyle b="on" i="off">
        <a:fontRef idx="minor">
          <a:schemeClr val="accent1"/>
        </a:fontRef>
        <a:schemeClr val="accent1"/>
      </a:tcTxStyle>
      <a:tcStyle>
        <a:tcBdr>
          <a:left>
            <a:ln w="3175" cap="flat">
              <a:solidFill>
                <a:schemeClr val="accent1"/>
              </a:solidFill>
              <a:prstDash val="solid"/>
              <a:round/>
            </a:ln>
          </a:left>
          <a:right>
            <a:ln w="3175" cap="flat">
              <a:solidFill>
                <a:schemeClr val="accent1"/>
              </a:solidFill>
              <a:prstDash val="solid"/>
              <a:round/>
            </a:ln>
          </a:right>
          <a:top>
            <a:ln w="3175" cap="flat">
              <a:solidFill>
                <a:schemeClr val="accent1"/>
              </a:solidFill>
              <a:prstDash val="solid"/>
              <a:round/>
            </a:ln>
          </a:top>
          <a:bottom>
            <a:ln w="3175" cap="flat">
              <a:solidFill>
                <a:schemeClr val="accent1"/>
              </a:solidFill>
              <a:prstDash val="solid"/>
              <a:round/>
            </a:ln>
          </a:bottom>
          <a:insideH>
            <a:ln w="3175" cap="flat">
              <a:solidFill>
                <a:schemeClr val="accent1"/>
              </a:solidFill>
              <a:prstDash val="solid"/>
              <a:round/>
            </a:ln>
          </a:insideH>
          <a:insideV>
            <a:ln w="3175" cap="flat">
              <a:solidFill>
                <a:schemeClr val="accent1"/>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 Id="rId77" Type="http://schemas.openxmlformats.org/officeDocument/2006/relationships/slide" Target="slides/slide70.xml"/><Relationship Id="rId78" Type="http://schemas.openxmlformats.org/officeDocument/2006/relationships/slide" Target="slides/slide71.xml"/><Relationship Id="rId79" Type="http://schemas.openxmlformats.org/officeDocument/2006/relationships/slide" Target="slides/slide72.xml"/><Relationship Id="rId80" Type="http://schemas.openxmlformats.org/officeDocument/2006/relationships/slide" Target="slides/slide73.xml"/><Relationship Id="rId81" Type="http://schemas.openxmlformats.org/officeDocument/2006/relationships/slide" Target="slides/slide74.xml"/><Relationship Id="rId82" Type="http://schemas.openxmlformats.org/officeDocument/2006/relationships/slide" Target="slides/slide75.xml"/><Relationship Id="rId83" Type="http://schemas.openxmlformats.org/officeDocument/2006/relationships/slide" Target="slides/slide76.xml"/><Relationship Id="rId84" Type="http://schemas.openxmlformats.org/officeDocument/2006/relationships/slide" Target="slides/slide77.xml"/><Relationship Id="rId85" Type="http://schemas.openxmlformats.org/officeDocument/2006/relationships/slide" Target="slides/slide78.xml"/><Relationship Id="rId86" Type="http://schemas.openxmlformats.org/officeDocument/2006/relationships/slide" Target="slides/slide79.xml"/><Relationship Id="rId87" Type="http://schemas.openxmlformats.org/officeDocument/2006/relationships/slide" Target="slides/slide8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5" name="Shape 95"/>
          <p:cNvSpPr/>
          <p:nvPr>
            <p:ph type="sldImg"/>
          </p:nvPr>
        </p:nvSpPr>
        <p:spPr>
          <a:xfrm>
            <a:off x="1143000" y="685800"/>
            <a:ext cx="4572000" cy="3429000"/>
          </a:xfrm>
          <a:prstGeom prst="rect">
            <a:avLst/>
          </a:prstGeom>
        </p:spPr>
        <p:txBody>
          <a:bodyPr/>
          <a:lstStyle/>
          <a:p>
            <a:pPr/>
          </a:p>
        </p:txBody>
      </p:sp>
      <p:sp>
        <p:nvSpPr>
          <p:cNvPr id="96" name="Shape 9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199" latinLnBrk="0">
      <a:defRPr sz="900">
        <a:solidFill>
          <a:schemeClr val="accent1"/>
        </a:solidFill>
        <a:latin typeface="+mn-lt"/>
        <a:ea typeface="+mn-ea"/>
        <a:cs typeface="+mn-cs"/>
        <a:sym typeface="Trebuchet MS"/>
      </a:defRPr>
    </a:lvl1pPr>
    <a:lvl2pPr indent="228600" defTabSz="457199" latinLnBrk="0">
      <a:defRPr sz="900">
        <a:solidFill>
          <a:schemeClr val="accent1"/>
        </a:solidFill>
        <a:latin typeface="+mn-lt"/>
        <a:ea typeface="+mn-ea"/>
        <a:cs typeface="+mn-cs"/>
        <a:sym typeface="Trebuchet MS"/>
      </a:defRPr>
    </a:lvl2pPr>
    <a:lvl3pPr indent="457200" defTabSz="457199" latinLnBrk="0">
      <a:defRPr sz="900">
        <a:solidFill>
          <a:schemeClr val="accent1"/>
        </a:solidFill>
        <a:latin typeface="+mn-lt"/>
        <a:ea typeface="+mn-ea"/>
        <a:cs typeface="+mn-cs"/>
        <a:sym typeface="Trebuchet MS"/>
      </a:defRPr>
    </a:lvl3pPr>
    <a:lvl4pPr indent="685800" defTabSz="457199" latinLnBrk="0">
      <a:defRPr sz="900">
        <a:solidFill>
          <a:schemeClr val="accent1"/>
        </a:solidFill>
        <a:latin typeface="+mn-lt"/>
        <a:ea typeface="+mn-ea"/>
        <a:cs typeface="+mn-cs"/>
        <a:sym typeface="Trebuchet MS"/>
      </a:defRPr>
    </a:lvl4pPr>
    <a:lvl5pPr indent="914400" defTabSz="457199" latinLnBrk="0">
      <a:defRPr sz="900">
        <a:solidFill>
          <a:schemeClr val="accent1"/>
        </a:solidFill>
        <a:latin typeface="+mn-lt"/>
        <a:ea typeface="+mn-ea"/>
        <a:cs typeface="+mn-cs"/>
        <a:sym typeface="Trebuchet MS"/>
      </a:defRPr>
    </a:lvl5pPr>
    <a:lvl6pPr indent="1143000" defTabSz="457199" latinLnBrk="0">
      <a:defRPr sz="900">
        <a:solidFill>
          <a:schemeClr val="accent1"/>
        </a:solidFill>
        <a:latin typeface="+mn-lt"/>
        <a:ea typeface="+mn-ea"/>
        <a:cs typeface="+mn-cs"/>
        <a:sym typeface="Trebuchet MS"/>
      </a:defRPr>
    </a:lvl6pPr>
    <a:lvl7pPr indent="1371600" defTabSz="457199" latinLnBrk="0">
      <a:defRPr sz="900">
        <a:solidFill>
          <a:schemeClr val="accent1"/>
        </a:solidFill>
        <a:latin typeface="+mn-lt"/>
        <a:ea typeface="+mn-ea"/>
        <a:cs typeface="+mn-cs"/>
        <a:sym typeface="Trebuchet MS"/>
      </a:defRPr>
    </a:lvl7pPr>
    <a:lvl8pPr indent="1600200" defTabSz="457199" latinLnBrk="0">
      <a:defRPr sz="900">
        <a:solidFill>
          <a:schemeClr val="accent1"/>
        </a:solidFill>
        <a:latin typeface="+mn-lt"/>
        <a:ea typeface="+mn-ea"/>
        <a:cs typeface="+mn-cs"/>
        <a:sym typeface="Trebuchet MS"/>
      </a:defRPr>
    </a:lvl8pPr>
    <a:lvl9pPr indent="1828800" defTabSz="457199" latinLnBrk="0">
      <a:defRPr sz="900">
        <a:solidFill>
          <a:schemeClr val="accent1"/>
        </a:solidFill>
        <a:latin typeface="+mn-lt"/>
        <a:ea typeface="+mn-ea"/>
        <a:cs typeface="+mn-cs"/>
        <a:sym typeface="Trebuchet MS"/>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46.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47.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48.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9.xml.rels><?xml version="1.0" encoding="UTF-8"?>
<Relationships xmlns="http://schemas.openxmlformats.org/package/2006/relationships"><Relationship Id="rId1" Type="http://schemas.openxmlformats.org/officeDocument/2006/relationships/slide" Target="../slides/slide49.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0.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51.xml.rels><?xml version="1.0" encoding="UTF-8"?>
<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52.xml.rels><?xml version="1.0" encoding="UTF-8"?>
<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53.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54.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55.xml.rels><?xml version="1.0" encoding="UTF-8"?>
<Relationships xmlns="http://schemas.openxmlformats.org/package/2006/relationships"><Relationship Id="rId1" Type="http://schemas.openxmlformats.org/officeDocument/2006/relationships/slide" Target="../slides/slide56.xml"/><Relationship Id="rId2" Type="http://schemas.openxmlformats.org/officeDocument/2006/relationships/notesMaster" Target="../notesMasters/notesMaster1.xml"/></Relationships>

</file>

<file path=ppt/notesSlides/_rels/notesSlide56.xml.rels><?xml version="1.0" encoding="UTF-8"?>
<Relationships xmlns="http://schemas.openxmlformats.org/package/2006/relationships"><Relationship Id="rId1" Type="http://schemas.openxmlformats.org/officeDocument/2006/relationships/slide" Target="../slides/slide57.xml"/><Relationship Id="rId2" Type="http://schemas.openxmlformats.org/officeDocument/2006/relationships/notesMaster" Target="../notesMasters/notesMaster1.xml"/></Relationships>

</file>

<file path=ppt/notesSlides/_rels/notesSlide57.xml.rels><?xml version="1.0" encoding="UTF-8"?>
<Relationships xmlns="http://schemas.openxmlformats.org/package/2006/relationships"><Relationship Id="rId1" Type="http://schemas.openxmlformats.org/officeDocument/2006/relationships/slide" Target="../slides/slide58.xml"/><Relationship Id="rId2" Type="http://schemas.openxmlformats.org/officeDocument/2006/relationships/notesMaster" Target="../notesMasters/notesMaster1.xml"/></Relationships>

</file>

<file path=ppt/notesSlides/_rels/notesSlide58.xml.rels><?xml version="1.0" encoding="UTF-8"?>
<Relationships xmlns="http://schemas.openxmlformats.org/package/2006/relationships"><Relationship Id="rId1" Type="http://schemas.openxmlformats.org/officeDocument/2006/relationships/slide" Target="../slides/slide59.xml"/><Relationship Id="rId2" Type="http://schemas.openxmlformats.org/officeDocument/2006/relationships/notesMaster" Target="../notesMasters/notesMaster1.xml"/></Relationships>

</file>

<file path=ppt/notesSlides/_rels/notesSlide59.xml.rels><?xml version="1.0" encoding="UTF-8"?>
<Relationships xmlns="http://schemas.openxmlformats.org/package/2006/relationships"><Relationship Id="rId1" Type="http://schemas.openxmlformats.org/officeDocument/2006/relationships/slide" Target="../slides/slide60.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0.xml.rels><?xml version="1.0" encoding="UTF-8"?>
<Relationships xmlns="http://schemas.openxmlformats.org/package/2006/relationships"><Relationship Id="rId1" Type="http://schemas.openxmlformats.org/officeDocument/2006/relationships/slide" Target="../slides/slide61.xml"/><Relationship Id="rId2" Type="http://schemas.openxmlformats.org/officeDocument/2006/relationships/notesMaster" Target="../notesMasters/notesMaster1.xml"/></Relationships>

</file>

<file path=ppt/notesSlides/_rels/notesSlide61.xml.rels><?xml version="1.0" encoding="UTF-8"?>
<Relationships xmlns="http://schemas.openxmlformats.org/package/2006/relationships"><Relationship Id="rId1" Type="http://schemas.openxmlformats.org/officeDocument/2006/relationships/slide" Target="../slides/slide62.xml"/><Relationship Id="rId2" Type="http://schemas.openxmlformats.org/officeDocument/2006/relationships/notesMaster" Target="../notesMasters/notesMaster1.xml"/></Relationships>

</file>

<file path=ppt/notesSlides/_rels/notesSlide62.xml.rels><?xml version="1.0" encoding="UTF-8"?>
<Relationships xmlns="http://schemas.openxmlformats.org/package/2006/relationships"><Relationship Id="rId1" Type="http://schemas.openxmlformats.org/officeDocument/2006/relationships/slide" Target="../slides/slide63.xml"/><Relationship Id="rId2" Type="http://schemas.openxmlformats.org/officeDocument/2006/relationships/notesMaster" Target="../notesMasters/notesMaster1.xml"/></Relationships>

</file>

<file path=ppt/notesSlides/_rels/notesSlide63.xml.rels><?xml version="1.0" encoding="UTF-8"?>
<Relationships xmlns="http://schemas.openxmlformats.org/package/2006/relationships"><Relationship Id="rId1" Type="http://schemas.openxmlformats.org/officeDocument/2006/relationships/slide" Target="../slides/slide64.xml"/><Relationship Id="rId2" Type="http://schemas.openxmlformats.org/officeDocument/2006/relationships/notesMaster" Target="../notesMasters/notesMaster1.xml"/></Relationships>

</file>

<file path=ppt/notesSlides/_rels/notesSlide64.xml.rels><?xml version="1.0" encoding="UTF-8"?>
<Relationships xmlns="http://schemas.openxmlformats.org/package/2006/relationships"><Relationship Id="rId1" Type="http://schemas.openxmlformats.org/officeDocument/2006/relationships/slide" Target="../slides/slide65.xml"/><Relationship Id="rId2" Type="http://schemas.openxmlformats.org/officeDocument/2006/relationships/notesMaster" Target="../notesMasters/notesMaster1.xml"/></Relationships>

</file>

<file path=ppt/notesSlides/_rels/notesSlide65.xml.rels><?xml version="1.0" encoding="UTF-8"?>
<Relationships xmlns="http://schemas.openxmlformats.org/package/2006/relationships"><Relationship Id="rId1" Type="http://schemas.openxmlformats.org/officeDocument/2006/relationships/slide" Target="../slides/slide66.xml"/><Relationship Id="rId2" Type="http://schemas.openxmlformats.org/officeDocument/2006/relationships/notesMaster" Target="../notesMasters/notesMaster1.xml"/></Relationships>

</file>

<file path=ppt/notesSlides/_rels/notesSlide66.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67.xml.rels><?xml version="1.0" encoding="UTF-8"?>
<Relationships xmlns="http://schemas.openxmlformats.org/package/2006/relationships"><Relationship Id="rId1" Type="http://schemas.openxmlformats.org/officeDocument/2006/relationships/slide" Target="../slides/slide68.xml"/><Relationship Id="rId2" Type="http://schemas.openxmlformats.org/officeDocument/2006/relationships/notesMaster" Target="../notesMasters/notesMaster1.xml"/></Relationships>

</file>

<file path=ppt/notesSlides/_rels/notesSlide68.xml.rels><?xml version="1.0" encoding="UTF-8"?>
<Relationships xmlns="http://schemas.openxmlformats.org/package/2006/relationships"><Relationship Id="rId1" Type="http://schemas.openxmlformats.org/officeDocument/2006/relationships/slide" Target="../slides/slide69.xml"/><Relationship Id="rId2" Type="http://schemas.openxmlformats.org/officeDocument/2006/relationships/notesMaster" Target="../notesMasters/notesMaster1.xml"/></Relationships>

</file>

<file path=ppt/notesSlides/_rels/notesSlide69.xml.rels><?xml version="1.0" encoding="UTF-8"?>
<Relationships xmlns="http://schemas.openxmlformats.org/package/2006/relationships"><Relationship Id="rId1" Type="http://schemas.openxmlformats.org/officeDocument/2006/relationships/slide" Target="../slides/slide70.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0.xml.rels><?xml version="1.0" encoding="UTF-8"?>
<Relationships xmlns="http://schemas.openxmlformats.org/package/2006/relationships"><Relationship Id="rId1" Type="http://schemas.openxmlformats.org/officeDocument/2006/relationships/slide" Target="../slides/slide71.xml"/><Relationship Id="rId2" Type="http://schemas.openxmlformats.org/officeDocument/2006/relationships/notesMaster" Target="../notesMasters/notesMaster1.xml"/></Relationships>

</file>

<file path=ppt/notesSlides/_rels/notesSlide71.xml.rels><?xml version="1.0" encoding="UTF-8"?>
<Relationships xmlns="http://schemas.openxmlformats.org/package/2006/relationships"><Relationship Id="rId1" Type="http://schemas.openxmlformats.org/officeDocument/2006/relationships/slide" Target="../slides/slide72.xml"/><Relationship Id="rId2" Type="http://schemas.openxmlformats.org/officeDocument/2006/relationships/notesMaster" Target="../notesMasters/notesMaster1.xml"/></Relationships>

</file>

<file path=ppt/notesSlides/_rels/notesSlide72.xml.rels><?xml version="1.0" encoding="UTF-8"?>
<Relationships xmlns="http://schemas.openxmlformats.org/package/2006/relationships"><Relationship Id="rId1" Type="http://schemas.openxmlformats.org/officeDocument/2006/relationships/slide" Target="../slides/slide73.xml"/><Relationship Id="rId2" Type="http://schemas.openxmlformats.org/officeDocument/2006/relationships/notesMaster" Target="../notesMasters/notesMaster1.xml"/></Relationships>

</file>

<file path=ppt/notesSlides/_rels/notesSlide73.xml.rels><?xml version="1.0" encoding="UTF-8"?>
<Relationships xmlns="http://schemas.openxmlformats.org/package/2006/relationships"><Relationship Id="rId1" Type="http://schemas.openxmlformats.org/officeDocument/2006/relationships/slide" Target="../slides/slide74.xml"/><Relationship Id="rId2" Type="http://schemas.openxmlformats.org/officeDocument/2006/relationships/notesMaster" Target="../notesMasters/notesMaster1.xml"/></Relationships>

</file>

<file path=ppt/notesSlides/_rels/notesSlide74.xml.rels><?xml version="1.0" encoding="UTF-8"?>
<Relationships xmlns="http://schemas.openxmlformats.org/package/2006/relationships"><Relationship Id="rId1" Type="http://schemas.openxmlformats.org/officeDocument/2006/relationships/slide" Target="../slides/slide75.xml"/><Relationship Id="rId2" Type="http://schemas.openxmlformats.org/officeDocument/2006/relationships/notesMaster" Target="../notesMasters/notesMaster1.xml"/></Relationships>

</file>

<file path=ppt/notesSlides/_rels/notesSlide75.xml.rels><?xml version="1.0" encoding="UTF-8"?>
<Relationships xmlns="http://schemas.openxmlformats.org/package/2006/relationships"><Relationship Id="rId1" Type="http://schemas.openxmlformats.org/officeDocument/2006/relationships/slide" Target="../slides/slide76.xml"/><Relationship Id="rId2" Type="http://schemas.openxmlformats.org/officeDocument/2006/relationships/notesMaster" Target="../notesMasters/notesMaster1.xml"/></Relationships>

</file>

<file path=ppt/notesSlides/_rels/notesSlide76.xml.rels><?xml version="1.0" encoding="UTF-8"?>
<Relationships xmlns="http://schemas.openxmlformats.org/package/2006/relationships"><Relationship Id="rId1" Type="http://schemas.openxmlformats.org/officeDocument/2006/relationships/slide" Target="../slides/slide77.xml"/><Relationship Id="rId2" Type="http://schemas.openxmlformats.org/officeDocument/2006/relationships/notesMaster" Target="../notesMasters/notesMaster1.xml"/></Relationships>

</file>

<file path=ppt/notesSlides/_rels/notesSlide77.xml.rels><?xml version="1.0" encoding="UTF-8"?>
<Relationships xmlns="http://schemas.openxmlformats.org/package/2006/relationships"><Relationship Id="rId1" Type="http://schemas.openxmlformats.org/officeDocument/2006/relationships/slide" Target="../slides/slide78.xml"/><Relationship Id="rId2" Type="http://schemas.openxmlformats.org/officeDocument/2006/relationships/notesMaster" Target="../notesMasters/notesMaster1.xml"/></Relationships>

</file>

<file path=ppt/notesSlides/_rels/notesSlide78.xml.rels><?xml version="1.0" encoding="UTF-8"?>
<Relationships xmlns="http://schemas.openxmlformats.org/package/2006/relationships"><Relationship Id="rId1" Type="http://schemas.openxmlformats.org/officeDocument/2006/relationships/slide" Target="../slides/slide79.xml"/><Relationship Id="rId2" Type="http://schemas.openxmlformats.org/officeDocument/2006/relationships/notesMaster" Target="../notesMasters/notesMaster1.xml"/></Relationships>

</file>

<file path=ppt/notesSlides/_rels/notesSlide79.xml.rels><?xml version="1.0" encoding="UTF-8"?>
<Relationships xmlns="http://schemas.openxmlformats.org/package/2006/relationships"><Relationship Id="rId1" Type="http://schemas.openxmlformats.org/officeDocument/2006/relationships/slide" Target="../slides/slide80.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 name="Shape 104"/>
          <p:cNvSpPr/>
          <p:nvPr>
            <p:ph type="sldImg"/>
          </p:nvPr>
        </p:nvSpPr>
        <p:spPr>
          <a:prstGeom prst="rect">
            <a:avLst/>
          </a:prstGeom>
        </p:spPr>
        <p:txBody>
          <a:bodyPr/>
          <a:lstStyle/>
          <a:p>
            <a:pPr/>
          </a:p>
        </p:txBody>
      </p:sp>
      <p:sp>
        <p:nvSpPr>
          <p:cNvPr id="105" name="Shape 105"/>
          <p:cNvSpPr/>
          <p:nvPr>
            <p:ph type="body" sz="quarter" idx="1"/>
          </p:nvPr>
        </p:nvSpPr>
        <p:spPr>
          <a:prstGeom prst="rect">
            <a:avLst/>
          </a:prstGeom>
        </p:spPr>
        <p:txBody>
          <a:bodyPr/>
          <a:lstStyle>
            <a:lvl1pPr defTabSz="457200">
              <a:defRPr sz="1700"/>
            </a:lvl1pPr>
          </a:lstStyle>
          <a:p>
            <a:pPr/>
            <a:r>
              <a:t>In this lecture, we will be talking about probabilistic ranking models, which is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Shape 178"/>
          <p:cNvSpPr/>
          <p:nvPr>
            <p:ph type="sldImg"/>
          </p:nvPr>
        </p:nvSpPr>
        <p:spPr>
          <a:prstGeom prst="rect">
            <a:avLst/>
          </a:prstGeom>
        </p:spPr>
        <p:txBody>
          <a:bodyPr/>
          <a:lstStyle/>
          <a:p>
            <a:pPr/>
          </a:p>
        </p:txBody>
      </p:sp>
      <p:sp>
        <p:nvSpPr>
          <p:cNvPr id="179" name="Shape 179"/>
          <p:cNvSpPr/>
          <p:nvPr>
            <p:ph type="body" sz="quarter" idx="1"/>
          </p:nvPr>
        </p:nvSpPr>
        <p:spPr>
          <a:prstGeom prst="rect">
            <a:avLst/>
          </a:prstGeom>
        </p:spPr>
        <p:txBody>
          <a:bodyPr/>
          <a:lstStyle>
            <a:lvl1pPr defTabSz="457200">
              <a:defRPr sz="1200"/>
            </a:lvl1pPr>
          </a:lstStyle>
          <a:p>
            <a:pPr/>
            <a:r>
              <a:t>https://hackmd.io/@Raj-Ghugare/ryUfg7Qkw</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Shape 185"/>
          <p:cNvSpPr/>
          <p:nvPr>
            <p:ph type="sldImg"/>
          </p:nvPr>
        </p:nvSpPr>
        <p:spPr>
          <a:prstGeom prst="rect">
            <a:avLst/>
          </a:prstGeom>
        </p:spPr>
        <p:txBody>
          <a:bodyPr/>
          <a:lstStyle/>
          <a:p>
            <a:pPr/>
          </a:p>
        </p:txBody>
      </p:sp>
      <p:sp>
        <p:nvSpPr>
          <p:cNvPr id="186" name="Shape 186"/>
          <p:cNvSpPr/>
          <p:nvPr>
            <p:ph type="body" sz="quarter" idx="1"/>
          </p:nvPr>
        </p:nvSpPr>
        <p:spPr>
          <a:prstGeom prst="rect">
            <a:avLst/>
          </a:prstGeom>
        </p:spPr>
        <p:txBody>
          <a:bodyPr/>
          <a:lstStyle>
            <a:lvl1pPr defTabSz="457200">
              <a:defRPr sz="1200"/>
            </a:lvl1pPr>
          </a:lstStyle>
          <a:p>
            <a:pPr/>
            <a:r>
              <a:t>https://hackmd.io/@Raj-Ghugare/ryUfg7Qkw</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Shape 193"/>
          <p:cNvSpPr/>
          <p:nvPr>
            <p:ph type="sldImg"/>
          </p:nvPr>
        </p:nvSpPr>
        <p:spPr>
          <a:prstGeom prst="rect">
            <a:avLst/>
          </a:prstGeom>
        </p:spPr>
        <p:txBody>
          <a:bodyPr/>
          <a:lstStyle/>
          <a:p>
            <a:pPr/>
          </a:p>
        </p:txBody>
      </p:sp>
      <p:sp>
        <p:nvSpPr>
          <p:cNvPr id="194" name="Shape 194"/>
          <p:cNvSpPr/>
          <p:nvPr>
            <p:ph type="body" sz="quarter" idx="1"/>
          </p:nvPr>
        </p:nvSpPr>
        <p:spPr>
          <a:prstGeom prst="rect">
            <a:avLst/>
          </a:prstGeom>
        </p:spPr>
        <p:txBody>
          <a:bodyPr/>
          <a:lstStyle>
            <a:lvl1pPr defTabSz="457200">
              <a:defRPr sz="1200"/>
            </a:lvl1pPr>
          </a:lstStyle>
          <a:p>
            <a:pPr/>
            <a:r>
              <a:t>https://hackmd.io/@Raj-Ghugare/ryUfg7Qkw</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Shape 207"/>
          <p:cNvSpPr/>
          <p:nvPr>
            <p:ph type="sldImg"/>
          </p:nvPr>
        </p:nvSpPr>
        <p:spPr>
          <a:prstGeom prst="rect">
            <a:avLst/>
          </a:prstGeom>
        </p:spPr>
        <p:txBody>
          <a:bodyPr/>
          <a:lstStyle/>
          <a:p>
            <a:pPr/>
          </a:p>
        </p:txBody>
      </p:sp>
      <p:sp>
        <p:nvSpPr>
          <p:cNvPr id="208" name="Shape 208"/>
          <p:cNvSpPr/>
          <p:nvPr>
            <p:ph type="body" sz="quarter" idx="1"/>
          </p:nvPr>
        </p:nvSpPr>
        <p:spPr>
          <a:prstGeom prst="rect">
            <a:avLst/>
          </a:prstGeom>
        </p:spPr>
        <p:txBody>
          <a:bodyPr/>
          <a:lstStyle/>
          <a:p>
            <a:pPr defTabSz="457200">
              <a:defRPr sz="1200"/>
            </a:pPr>
            <a:r>
              <a:t>we use Google playstore data as the data source, so we collect these data, we clean it, we split the sentence, and we build a filtering algorithm to select the high quality sentence</a:t>
            </a:r>
          </a:p>
          <a:p>
            <a:pPr defTabSz="457200">
              <a:defRPr sz="1200"/>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Shape 217"/>
          <p:cNvSpPr/>
          <p:nvPr>
            <p:ph type="sldImg"/>
          </p:nvPr>
        </p:nvSpPr>
        <p:spPr>
          <a:prstGeom prst="rect">
            <a:avLst/>
          </a:prstGeom>
        </p:spPr>
        <p:txBody>
          <a:bodyPr/>
          <a:lstStyle/>
          <a:p>
            <a:pPr/>
          </a:p>
        </p:txBody>
      </p:sp>
      <p:sp>
        <p:nvSpPr>
          <p:cNvPr id="218" name="Shape 218"/>
          <p:cNvSpPr/>
          <p:nvPr>
            <p:ph type="body" sz="quarter" idx="1"/>
          </p:nvPr>
        </p:nvSpPr>
        <p:spPr>
          <a:prstGeom prst="rect">
            <a:avLst/>
          </a:prstGeom>
        </p:spPr>
        <p:txBody>
          <a:bodyPr/>
          <a:lstStyle/>
          <a:p>
            <a:pPr defTabSz="457200">
              <a:defRPr sz="1200"/>
            </a:pPr>
            <a:r>
              <a:t>we use Google playstore data as the data source, so we collect these data, we clean it, we split the sentence, and we build a filtering algorithm to select the high quality sentence</a:t>
            </a:r>
          </a:p>
          <a:p>
            <a:pPr defTabSz="457200">
              <a:defRPr sz="1200"/>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Shape 225"/>
          <p:cNvSpPr/>
          <p:nvPr>
            <p:ph type="sldImg"/>
          </p:nvPr>
        </p:nvSpPr>
        <p:spPr>
          <a:prstGeom prst="rect">
            <a:avLst/>
          </a:prstGeom>
        </p:spPr>
        <p:txBody>
          <a:bodyPr/>
          <a:lstStyle/>
          <a:p>
            <a:pPr/>
          </a:p>
        </p:txBody>
      </p:sp>
      <p:sp>
        <p:nvSpPr>
          <p:cNvPr id="226" name="Shape 226"/>
          <p:cNvSpPr/>
          <p:nvPr>
            <p:ph type="body" sz="quarter" idx="1"/>
          </p:nvPr>
        </p:nvSpPr>
        <p:spPr>
          <a:prstGeom prst="rect">
            <a:avLst/>
          </a:prstGeom>
        </p:spPr>
        <p:txBody>
          <a:bodyPr/>
          <a:lstStyle/>
          <a:p>
            <a:pPr defTabSz="457200">
              <a:defRPr sz="1200"/>
            </a:pPr>
            <a:r>
              <a:t>we use Google playstore data as the data source, so we collect these data, we clean it, we split the sentence, and we build a filtering algorithm to select the high quality sentence</a:t>
            </a:r>
          </a:p>
          <a:p>
            <a:pPr defTabSz="457200">
              <a:defRPr sz="1200"/>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Shape 231"/>
          <p:cNvSpPr/>
          <p:nvPr>
            <p:ph type="sldImg"/>
          </p:nvPr>
        </p:nvSpPr>
        <p:spPr>
          <a:prstGeom prst="rect">
            <a:avLst/>
          </a:prstGeom>
        </p:spPr>
        <p:txBody>
          <a:bodyPr/>
          <a:lstStyle/>
          <a:p>
            <a:pPr/>
          </a:p>
        </p:txBody>
      </p:sp>
      <p:sp>
        <p:nvSpPr>
          <p:cNvPr id="232" name="Shape 232"/>
          <p:cNvSpPr/>
          <p:nvPr>
            <p:ph type="body" sz="quarter" idx="1"/>
          </p:nvPr>
        </p:nvSpPr>
        <p:spPr>
          <a:prstGeom prst="rect">
            <a:avLst/>
          </a:prstGeom>
        </p:spPr>
        <p:txBody>
          <a:bodyPr/>
          <a:lstStyle/>
          <a:p>
            <a:pPr defTabSz="457200">
              <a:defRPr sz="1200"/>
            </a:pPr>
            <a:r>
              <a:t>we use Google playstore data as the data source, so we collect these data, we clean it, we split the sentence, and we build a filtering algorithm to select the high quality sentence</a:t>
            </a:r>
          </a:p>
          <a:p>
            <a:pPr defTabSz="457200">
              <a:defRPr sz="1200"/>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Shape 239"/>
          <p:cNvSpPr/>
          <p:nvPr>
            <p:ph type="sldImg"/>
          </p:nvPr>
        </p:nvSpPr>
        <p:spPr>
          <a:prstGeom prst="rect">
            <a:avLst/>
          </a:prstGeom>
        </p:spPr>
        <p:txBody>
          <a:bodyPr/>
          <a:lstStyle/>
          <a:p>
            <a:pPr/>
          </a:p>
        </p:txBody>
      </p:sp>
      <p:sp>
        <p:nvSpPr>
          <p:cNvPr id="240" name="Shape 240"/>
          <p:cNvSpPr/>
          <p:nvPr>
            <p:ph type="body" sz="quarter" idx="1"/>
          </p:nvPr>
        </p:nvSpPr>
        <p:spPr>
          <a:prstGeom prst="rect">
            <a:avLst/>
          </a:prstGeom>
        </p:spPr>
        <p:txBody>
          <a:bodyPr/>
          <a:lstStyle/>
          <a:p>
            <a:pPr defTabSz="457200">
              <a:defRPr sz="1200"/>
            </a:pPr>
            <a:r>
              <a:t>we use Google playstore data as the data source, so we collect these data, we clean it, we split the sentence, and we build a filtering algorithm to select the high quality sentence</a:t>
            </a:r>
          </a:p>
          <a:p>
            <a:pPr defTabSz="457200">
              <a:defRPr sz="1200"/>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Shape 246"/>
          <p:cNvSpPr/>
          <p:nvPr>
            <p:ph type="sldImg"/>
          </p:nvPr>
        </p:nvSpPr>
        <p:spPr>
          <a:prstGeom prst="rect">
            <a:avLst/>
          </a:prstGeom>
        </p:spPr>
        <p:txBody>
          <a:bodyPr/>
          <a:lstStyle/>
          <a:p>
            <a:pPr/>
          </a:p>
        </p:txBody>
      </p:sp>
      <p:sp>
        <p:nvSpPr>
          <p:cNvPr id="247" name="Shape 247"/>
          <p:cNvSpPr/>
          <p:nvPr>
            <p:ph type="body" sz="quarter" idx="1"/>
          </p:nvPr>
        </p:nvSpPr>
        <p:spPr>
          <a:prstGeom prst="rect">
            <a:avLst/>
          </a:prstGeom>
        </p:spPr>
        <p:txBody>
          <a:bodyPr/>
          <a:lstStyle/>
          <a:p>
            <a:pPr defTabSz="457200">
              <a:defRPr sz="1200"/>
            </a:pPr>
            <a:r>
              <a:t>we use Google playstore data as the data source, so we collect these data, we clean it, we split the sentence, and we build a filtering algorithm to select the high quality sentence</a:t>
            </a:r>
          </a:p>
          <a:p>
            <a:pPr defTabSz="457200">
              <a:defRPr sz="1200"/>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Shape 254"/>
          <p:cNvSpPr/>
          <p:nvPr>
            <p:ph type="sldImg"/>
          </p:nvPr>
        </p:nvSpPr>
        <p:spPr>
          <a:prstGeom prst="rect">
            <a:avLst/>
          </a:prstGeom>
        </p:spPr>
        <p:txBody>
          <a:bodyPr/>
          <a:lstStyle/>
          <a:p>
            <a:pPr/>
          </a:p>
        </p:txBody>
      </p:sp>
      <p:sp>
        <p:nvSpPr>
          <p:cNvPr id="255" name="Shape 255"/>
          <p:cNvSpPr/>
          <p:nvPr>
            <p:ph type="body" sz="quarter" idx="1"/>
          </p:nvPr>
        </p:nvSpPr>
        <p:spPr>
          <a:prstGeom prst="rect">
            <a:avLst/>
          </a:prstGeom>
        </p:spPr>
        <p:txBody>
          <a:bodyPr/>
          <a:lstStyle/>
          <a:p>
            <a:pPr defTabSz="457200">
              <a:defRPr sz="1200"/>
            </a:pPr>
            <a:r>
              <a:t>we use Google playstore data as the data source, so we collect these data, we clean it, we split the sentence, and we build a filtering algorithm to select the high quality sentence</a:t>
            </a:r>
          </a:p>
          <a:p>
            <a:pPr defTabSz="457200">
              <a:defRPr sz="1200"/>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 name="Shape 110"/>
          <p:cNvSpPr/>
          <p:nvPr>
            <p:ph type="sldImg"/>
          </p:nvPr>
        </p:nvSpPr>
        <p:spPr>
          <a:prstGeom prst="rect">
            <a:avLst/>
          </a:prstGeom>
        </p:spPr>
        <p:txBody>
          <a:bodyPr/>
          <a:lstStyle/>
          <a:p>
            <a:pPr/>
          </a:p>
        </p:txBody>
      </p:sp>
      <p:sp>
        <p:nvSpPr>
          <p:cNvPr id="111" name="Shape 111"/>
          <p:cNvSpPr/>
          <p:nvPr>
            <p:ph type="body" sz="quarter" idx="1"/>
          </p:nvPr>
        </p:nvSpPr>
        <p:spPr>
          <a:prstGeom prst="rect">
            <a:avLst/>
          </a:prstGeom>
        </p:spPr>
        <p:txBody>
          <a:bodyPr/>
          <a:lstStyle/>
          <a:p>
            <a:pPr defTabSz="457200">
              <a:defRPr sz="1800"/>
            </a:pPr>
            <a:r>
              <a:t>For the simplest method for learning to rank, we can simply leverage a binary classification or a regression algorithm, where in classification, we retrieve the documents where the predicted label is 1, and in regression, we rank the documents based on their predicted score. </a:t>
            </a:r>
          </a:p>
          <a:p>
            <a:pPr defTabSz="457200">
              <a:defRPr sz="1800"/>
            </a:pPr>
          </a:p>
          <a:p>
            <a:pPr defTabSz="457200">
              <a:defRPr sz="1800"/>
            </a:pPr>
            <a:r>
              <a:t>Next we talked about two learning to rank algorithms, i.e., MART and RankNet.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Shape 261"/>
          <p:cNvSpPr/>
          <p:nvPr>
            <p:ph type="sldImg"/>
          </p:nvPr>
        </p:nvSpPr>
        <p:spPr>
          <a:prstGeom prst="rect">
            <a:avLst/>
          </a:prstGeom>
        </p:spPr>
        <p:txBody>
          <a:bodyPr/>
          <a:lstStyle/>
          <a:p>
            <a:pPr/>
          </a:p>
        </p:txBody>
      </p:sp>
      <p:sp>
        <p:nvSpPr>
          <p:cNvPr id="262" name="Shape 262"/>
          <p:cNvSpPr/>
          <p:nvPr>
            <p:ph type="body" sz="quarter" idx="1"/>
          </p:nvPr>
        </p:nvSpPr>
        <p:spPr>
          <a:prstGeom prst="rect">
            <a:avLst/>
          </a:prstGeom>
        </p:spPr>
        <p:txBody>
          <a:bodyPr/>
          <a:lstStyle/>
          <a:p>
            <a:pPr defTabSz="457200">
              <a:defRPr sz="1200"/>
            </a:pPr>
            <a:r>
              <a:t>we use Google playstore data as the data source, so we collect these data, we clean it, we split the sentence, and we build a filtering algorithm to select the high quality sentence</a:t>
            </a:r>
          </a:p>
          <a:p>
            <a:pPr defTabSz="457200">
              <a:defRPr sz="1200"/>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Shape 268"/>
          <p:cNvSpPr/>
          <p:nvPr>
            <p:ph type="sldImg"/>
          </p:nvPr>
        </p:nvSpPr>
        <p:spPr>
          <a:prstGeom prst="rect">
            <a:avLst/>
          </a:prstGeom>
        </p:spPr>
        <p:txBody>
          <a:bodyPr/>
          <a:lstStyle/>
          <a:p>
            <a:pPr/>
          </a:p>
        </p:txBody>
      </p:sp>
      <p:sp>
        <p:nvSpPr>
          <p:cNvPr id="269" name="Shape 269"/>
          <p:cNvSpPr/>
          <p:nvPr>
            <p:ph type="body" sz="quarter" idx="1"/>
          </p:nvPr>
        </p:nvSpPr>
        <p:spPr>
          <a:prstGeom prst="rect">
            <a:avLst/>
          </a:prstGeom>
        </p:spPr>
        <p:txBody>
          <a:bodyPr/>
          <a:lstStyle/>
          <a:p>
            <a:pPr defTabSz="457200">
              <a:defRPr sz="1200"/>
            </a:pPr>
            <a:r>
              <a:t>we use Google playstore data as the data source, so we collect these data, we clean it, we split the sentence, and we build a filtering algorithm to select the high quality sentence</a:t>
            </a:r>
          </a:p>
          <a:p>
            <a:pPr defTabSz="457200">
              <a:defRPr sz="1200"/>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Shape 275"/>
          <p:cNvSpPr/>
          <p:nvPr>
            <p:ph type="sldImg"/>
          </p:nvPr>
        </p:nvSpPr>
        <p:spPr>
          <a:prstGeom prst="rect">
            <a:avLst/>
          </a:prstGeom>
        </p:spPr>
        <p:txBody>
          <a:bodyPr/>
          <a:lstStyle/>
          <a:p>
            <a:pPr/>
          </a:p>
        </p:txBody>
      </p:sp>
      <p:sp>
        <p:nvSpPr>
          <p:cNvPr id="276" name="Shape 276"/>
          <p:cNvSpPr/>
          <p:nvPr>
            <p:ph type="body" sz="quarter" idx="1"/>
          </p:nvPr>
        </p:nvSpPr>
        <p:spPr>
          <a:prstGeom prst="rect">
            <a:avLst/>
          </a:prstGeom>
        </p:spPr>
        <p:txBody>
          <a:bodyPr/>
          <a:lstStyle/>
          <a:p>
            <a:pPr defTabSz="457200">
              <a:defRPr sz="1200"/>
            </a:pPr>
            <a:r>
              <a:t>we use Google playstore data as the data source, so we collect these data, we clean it, we split the sentence, and we build a filtering algorithm to select the high quality sentence</a:t>
            </a:r>
          </a:p>
          <a:p>
            <a:pPr defTabSz="457200">
              <a:defRPr sz="1200"/>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Shape 283"/>
          <p:cNvSpPr/>
          <p:nvPr>
            <p:ph type="sldImg"/>
          </p:nvPr>
        </p:nvSpPr>
        <p:spPr>
          <a:prstGeom prst="rect">
            <a:avLst/>
          </a:prstGeom>
        </p:spPr>
        <p:txBody>
          <a:bodyPr/>
          <a:lstStyle/>
          <a:p>
            <a:pPr/>
          </a:p>
        </p:txBody>
      </p:sp>
      <p:sp>
        <p:nvSpPr>
          <p:cNvPr id="284" name="Shape 284"/>
          <p:cNvSpPr/>
          <p:nvPr>
            <p:ph type="body" sz="quarter" idx="1"/>
          </p:nvPr>
        </p:nvSpPr>
        <p:spPr>
          <a:prstGeom prst="rect">
            <a:avLst/>
          </a:prstGeom>
        </p:spPr>
        <p:txBody>
          <a:bodyPr/>
          <a:lstStyle/>
          <a:p>
            <a:pPr defTabSz="457200">
              <a:defRPr sz="1200"/>
            </a:pPr>
            <a:r>
              <a:t>we use Google playstore data as the data source, so we collect these data, we clean it, we split the sentence, and we build a filtering algorithm to select the high quality sentence</a:t>
            </a:r>
          </a:p>
          <a:p>
            <a:pPr defTabSz="457200">
              <a:defRPr sz="1200"/>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Shape 292"/>
          <p:cNvSpPr/>
          <p:nvPr>
            <p:ph type="sldImg"/>
          </p:nvPr>
        </p:nvSpPr>
        <p:spPr>
          <a:prstGeom prst="rect">
            <a:avLst/>
          </a:prstGeom>
        </p:spPr>
        <p:txBody>
          <a:bodyPr/>
          <a:lstStyle/>
          <a:p>
            <a:pPr/>
          </a:p>
        </p:txBody>
      </p:sp>
      <p:sp>
        <p:nvSpPr>
          <p:cNvPr id="293" name="Shape 293"/>
          <p:cNvSpPr/>
          <p:nvPr>
            <p:ph type="body" sz="quarter" idx="1"/>
          </p:nvPr>
        </p:nvSpPr>
        <p:spPr>
          <a:prstGeom prst="rect">
            <a:avLst/>
          </a:prstGeom>
        </p:spPr>
        <p:txBody>
          <a:bodyPr/>
          <a:lstStyle/>
          <a:p>
            <a:pPr defTabSz="457200">
              <a:defRPr sz="1200"/>
            </a:pPr>
            <a:r>
              <a:t>we use Google playstore data as the data source, so we collect these data, we clean it, we split the sentence, and we build a filtering algorithm to select the high quality sentence</a:t>
            </a:r>
          </a:p>
          <a:p>
            <a:pPr defTabSz="457200">
              <a:defRPr sz="1200"/>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Shape 298"/>
          <p:cNvSpPr/>
          <p:nvPr>
            <p:ph type="sldImg"/>
          </p:nvPr>
        </p:nvSpPr>
        <p:spPr>
          <a:prstGeom prst="rect">
            <a:avLst/>
          </a:prstGeom>
        </p:spPr>
        <p:txBody>
          <a:bodyPr/>
          <a:lstStyle/>
          <a:p>
            <a:pPr/>
          </a:p>
        </p:txBody>
      </p:sp>
      <p:sp>
        <p:nvSpPr>
          <p:cNvPr id="299" name="Shape 299"/>
          <p:cNvSpPr/>
          <p:nvPr>
            <p:ph type="body" sz="quarter" idx="1"/>
          </p:nvPr>
        </p:nvSpPr>
        <p:spPr>
          <a:prstGeom prst="rect">
            <a:avLst/>
          </a:prstGeom>
        </p:spPr>
        <p:txBody>
          <a:bodyPr/>
          <a:lstStyle/>
          <a:p>
            <a:pPr defTabSz="457200">
              <a:defRPr sz="1200"/>
            </a:pPr>
            <a:r>
              <a:t>we use Google playstore data as the data source, so we collect these data, we clean it, we split the sentence, and we build a filtering algorithm to select the high quality sentence</a:t>
            </a:r>
          </a:p>
          <a:p>
            <a:pPr defTabSz="457200">
              <a:defRPr sz="1200"/>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Shape 307"/>
          <p:cNvSpPr/>
          <p:nvPr>
            <p:ph type="sldImg"/>
          </p:nvPr>
        </p:nvSpPr>
        <p:spPr>
          <a:prstGeom prst="rect">
            <a:avLst/>
          </a:prstGeom>
        </p:spPr>
        <p:txBody>
          <a:bodyPr/>
          <a:lstStyle/>
          <a:p>
            <a:pPr/>
          </a:p>
        </p:txBody>
      </p:sp>
      <p:sp>
        <p:nvSpPr>
          <p:cNvPr id="308" name="Shape 308"/>
          <p:cNvSpPr/>
          <p:nvPr>
            <p:ph type="body" sz="quarter" idx="1"/>
          </p:nvPr>
        </p:nvSpPr>
        <p:spPr>
          <a:prstGeom prst="rect">
            <a:avLst/>
          </a:prstGeom>
        </p:spPr>
        <p:txBody>
          <a:bodyPr/>
          <a:lstStyle>
            <a:lvl1pPr defTabSz="457200">
              <a:defRPr sz="1700"/>
            </a:lvl1pPr>
          </a:lstStyle>
          <a:p>
            <a:pPr/>
            <a:r>
              <a:t>In this lecture, we will be talking about probabilistic ranking models, which is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Shape 312"/>
          <p:cNvSpPr/>
          <p:nvPr>
            <p:ph type="sldImg"/>
          </p:nvPr>
        </p:nvSpPr>
        <p:spPr>
          <a:prstGeom prst="rect">
            <a:avLst/>
          </a:prstGeom>
        </p:spPr>
        <p:txBody>
          <a:bodyPr/>
          <a:lstStyle/>
          <a:p>
            <a:pPr/>
          </a:p>
        </p:txBody>
      </p:sp>
      <p:sp>
        <p:nvSpPr>
          <p:cNvPr id="313" name="Shape 313"/>
          <p:cNvSpPr/>
          <p:nvPr>
            <p:ph type="body" sz="quarter" idx="1"/>
          </p:nvPr>
        </p:nvSpPr>
        <p:spPr>
          <a:prstGeom prst="rect">
            <a:avLst/>
          </a:prstGeom>
        </p:spPr>
        <p:txBody>
          <a:bodyPr/>
          <a:lstStyle/>
          <a:p>
            <a:pPr defTabSz="457200">
              <a:defRPr sz="1200"/>
            </a:pPr>
            <a:r>
              <a:t>we use Google playstore data as the data source, so we collect these data, we clean it, we split the sentence, and we build a filtering algorithm to select the high quality sentence</a:t>
            </a:r>
          </a:p>
          <a:p>
            <a:pPr defTabSz="457200">
              <a:defRPr sz="1200"/>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Shape 319"/>
          <p:cNvSpPr/>
          <p:nvPr>
            <p:ph type="sldImg"/>
          </p:nvPr>
        </p:nvSpPr>
        <p:spPr>
          <a:prstGeom prst="rect">
            <a:avLst/>
          </a:prstGeom>
        </p:spPr>
        <p:txBody>
          <a:bodyPr/>
          <a:lstStyle/>
          <a:p>
            <a:pPr/>
          </a:p>
        </p:txBody>
      </p:sp>
      <p:sp>
        <p:nvSpPr>
          <p:cNvPr id="320" name="Shape 320"/>
          <p:cNvSpPr/>
          <p:nvPr>
            <p:ph type="body" sz="quarter" idx="1"/>
          </p:nvPr>
        </p:nvSpPr>
        <p:spPr>
          <a:prstGeom prst="rect">
            <a:avLst/>
          </a:prstGeom>
        </p:spPr>
        <p:txBody>
          <a:bodyPr/>
          <a:lstStyle/>
          <a:p>
            <a:pPr defTabSz="457200">
              <a:defRPr sz="1200"/>
            </a:pPr>
            <a:r>
              <a:t>we use Google playstore data as the data source, so we collect these data, we clean it, we split the sentence, and we build a filtering algorithm to select the high quality sentence</a:t>
            </a:r>
          </a:p>
          <a:p>
            <a:pPr defTabSz="457200">
              <a:defRPr sz="1200"/>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Shape 327"/>
          <p:cNvSpPr/>
          <p:nvPr>
            <p:ph type="sldImg"/>
          </p:nvPr>
        </p:nvSpPr>
        <p:spPr>
          <a:prstGeom prst="rect">
            <a:avLst/>
          </a:prstGeom>
        </p:spPr>
        <p:txBody>
          <a:bodyPr/>
          <a:lstStyle/>
          <a:p>
            <a:pPr/>
          </a:p>
        </p:txBody>
      </p:sp>
      <p:sp>
        <p:nvSpPr>
          <p:cNvPr id="328" name="Shape 328"/>
          <p:cNvSpPr/>
          <p:nvPr>
            <p:ph type="body" sz="quarter" idx="1"/>
          </p:nvPr>
        </p:nvSpPr>
        <p:spPr>
          <a:prstGeom prst="rect">
            <a:avLst/>
          </a:prstGeom>
        </p:spPr>
        <p:txBody>
          <a:bodyPr/>
          <a:lstStyle/>
          <a:p>
            <a:pPr defTabSz="457200">
              <a:defRPr sz="1200"/>
            </a:pPr>
            <a:r>
              <a:t>we use Google playstore data as the data source, so we collect these data, we clean it, we split the sentence, and we build a filtering algorithm to select the high quality sentence</a:t>
            </a:r>
          </a:p>
          <a:p>
            <a:pPr defTabSz="457200">
              <a:defRPr sz="1200"/>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 name="Shape 120"/>
          <p:cNvSpPr/>
          <p:nvPr>
            <p:ph type="sldImg"/>
          </p:nvPr>
        </p:nvSpPr>
        <p:spPr>
          <a:prstGeom prst="rect">
            <a:avLst/>
          </a:prstGeom>
        </p:spPr>
        <p:txBody>
          <a:bodyPr/>
          <a:lstStyle/>
          <a:p>
            <a:pPr/>
          </a:p>
        </p:txBody>
      </p:sp>
      <p:sp>
        <p:nvSpPr>
          <p:cNvPr id="121" name="Shape 121"/>
          <p:cNvSpPr/>
          <p:nvPr>
            <p:ph type="body" sz="quarter" idx="1"/>
          </p:nvPr>
        </p:nvSpPr>
        <p:spPr>
          <a:prstGeom prst="rect">
            <a:avLst/>
          </a:prstGeom>
        </p:spPr>
        <p:txBody>
          <a:bodyPr/>
          <a:lstStyle>
            <a:lvl1pPr defTabSz="457200">
              <a:defRPr sz="1700"/>
            </a:lvl1pPr>
          </a:lstStyle>
          <a:p>
            <a:pPr/>
            <a:r>
              <a:t>In this lecture, we will be talking about probabilistic ranking models, which is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Shape 335"/>
          <p:cNvSpPr/>
          <p:nvPr>
            <p:ph type="sldImg"/>
          </p:nvPr>
        </p:nvSpPr>
        <p:spPr>
          <a:prstGeom prst="rect">
            <a:avLst/>
          </a:prstGeom>
        </p:spPr>
        <p:txBody>
          <a:bodyPr/>
          <a:lstStyle/>
          <a:p>
            <a:pPr/>
          </a:p>
        </p:txBody>
      </p:sp>
      <p:sp>
        <p:nvSpPr>
          <p:cNvPr id="336" name="Shape 336"/>
          <p:cNvSpPr/>
          <p:nvPr>
            <p:ph type="body" sz="quarter" idx="1"/>
          </p:nvPr>
        </p:nvSpPr>
        <p:spPr>
          <a:prstGeom prst="rect">
            <a:avLst/>
          </a:prstGeom>
        </p:spPr>
        <p:txBody>
          <a:bodyPr/>
          <a:lstStyle/>
          <a:p>
            <a:pPr defTabSz="457200">
              <a:defRPr sz="1200"/>
            </a:pPr>
            <a:r>
              <a:t>we use Google playstore data as the data source, so we collect these data, we clean it, we split the sentence, and we build a filtering algorithm to select the high quality sentence</a:t>
            </a:r>
          </a:p>
          <a:p>
            <a:pPr defTabSz="457200">
              <a:defRPr sz="1200"/>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Shape 343"/>
          <p:cNvSpPr/>
          <p:nvPr>
            <p:ph type="sldImg"/>
          </p:nvPr>
        </p:nvSpPr>
        <p:spPr>
          <a:prstGeom prst="rect">
            <a:avLst/>
          </a:prstGeom>
        </p:spPr>
        <p:txBody>
          <a:bodyPr/>
          <a:lstStyle/>
          <a:p>
            <a:pPr/>
          </a:p>
        </p:txBody>
      </p:sp>
      <p:sp>
        <p:nvSpPr>
          <p:cNvPr id="344" name="Shape 344"/>
          <p:cNvSpPr/>
          <p:nvPr>
            <p:ph type="body" sz="quarter" idx="1"/>
          </p:nvPr>
        </p:nvSpPr>
        <p:spPr>
          <a:prstGeom prst="rect">
            <a:avLst/>
          </a:prstGeom>
        </p:spPr>
        <p:txBody>
          <a:bodyPr/>
          <a:lstStyle/>
          <a:p>
            <a:pPr defTabSz="457200">
              <a:defRPr sz="1200"/>
            </a:pPr>
            <a:r>
              <a:t>we use Google playstore data as the data source, so we collect these data, we clean it, we split the sentence, and we build a filtering algorithm to select the high quality sentence</a:t>
            </a:r>
          </a:p>
          <a:p>
            <a:pPr defTabSz="457200">
              <a:defRPr sz="1200"/>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Shape 358"/>
          <p:cNvSpPr/>
          <p:nvPr>
            <p:ph type="sldImg"/>
          </p:nvPr>
        </p:nvSpPr>
        <p:spPr>
          <a:prstGeom prst="rect">
            <a:avLst/>
          </a:prstGeom>
        </p:spPr>
        <p:txBody>
          <a:bodyPr/>
          <a:lstStyle/>
          <a:p>
            <a:pPr/>
          </a:p>
        </p:txBody>
      </p:sp>
      <p:sp>
        <p:nvSpPr>
          <p:cNvPr id="359" name="Shape 359"/>
          <p:cNvSpPr/>
          <p:nvPr>
            <p:ph type="body" sz="quarter" idx="1"/>
          </p:nvPr>
        </p:nvSpPr>
        <p:spPr>
          <a:prstGeom prst="rect">
            <a:avLst/>
          </a:prstGeom>
        </p:spPr>
        <p:txBody>
          <a:bodyPr/>
          <a:lstStyle/>
          <a:p>
            <a:pPr defTabSz="457200">
              <a:defRPr sz="1200"/>
            </a:pPr>
            <a:r>
              <a:t>we use Google playstore data as the data source, so we collect these data, we clean it, we split the sentence, and we build a filtering algorithm to select the high quality sentence</a:t>
            </a:r>
          </a:p>
          <a:p>
            <a:pPr defTabSz="457200">
              <a:defRPr sz="1200"/>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0" name="Shape 370"/>
          <p:cNvSpPr/>
          <p:nvPr>
            <p:ph type="sldImg"/>
          </p:nvPr>
        </p:nvSpPr>
        <p:spPr>
          <a:prstGeom prst="rect">
            <a:avLst/>
          </a:prstGeom>
        </p:spPr>
        <p:txBody>
          <a:bodyPr/>
          <a:lstStyle/>
          <a:p>
            <a:pPr/>
          </a:p>
        </p:txBody>
      </p:sp>
      <p:sp>
        <p:nvSpPr>
          <p:cNvPr id="371" name="Shape 371"/>
          <p:cNvSpPr/>
          <p:nvPr>
            <p:ph type="body" sz="quarter" idx="1"/>
          </p:nvPr>
        </p:nvSpPr>
        <p:spPr>
          <a:prstGeom prst="rect">
            <a:avLst/>
          </a:prstGeom>
        </p:spPr>
        <p:txBody>
          <a:bodyPr/>
          <a:lstStyle/>
          <a:p>
            <a:pPr defTabSz="457200">
              <a:defRPr sz="1200"/>
            </a:pPr>
            <a:r>
              <a:t>we use Google playstore data as the data source, so we collect these data, we clean it, we split the sentence, and we build a filtering algorithm to select the high quality sentence</a:t>
            </a:r>
          </a:p>
          <a:p>
            <a:pPr defTabSz="457200">
              <a:defRPr sz="1200"/>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Shape 377"/>
          <p:cNvSpPr/>
          <p:nvPr>
            <p:ph type="sldImg"/>
          </p:nvPr>
        </p:nvSpPr>
        <p:spPr>
          <a:prstGeom prst="rect">
            <a:avLst/>
          </a:prstGeom>
        </p:spPr>
        <p:txBody>
          <a:bodyPr/>
          <a:lstStyle/>
          <a:p>
            <a:pPr/>
          </a:p>
        </p:txBody>
      </p:sp>
      <p:sp>
        <p:nvSpPr>
          <p:cNvPr id="378" name="Shape 378"/>
          <p:cNvSpPr/>
          <p:nvPr>
            <p:ph type="body" sz="quarter" idx="1"/>
          </p:nvPr>
        </p:nvSpPr>
        <p:spPr>
          <a:prstGeom prst="rect">
            <a:avLst/>
          </a:prstGeom>
        </p:spPr>
        <p:txBody>
          <a:bodyPr/>
          <a:lstStyle/>
          <a:p>
            <a:pPr defTabSz="457200">
              <a:defRPr sz="1200"/>
            </a:pPr>
            <a:r>
              <a:t>we use Google playstore data as the data source, so we collect these data, we clean it, we split the sentence, and we build a filtering algorithm to select the high quality sentence</a:t>
            </a:r>
          </a:p>
          <a:p>
            <a:pPr defTabSz="457200">
              <a:defRPr sz="1200"/>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 name="Shape 387"/>
          <p:cNvSpPr/>
          <p:nvPr>
            <p:ph type="sldImg"/>
          </p:nvPr>
        </p:nvSpPr>
        <p:spPr>
          <a:prstGeom prst="rect">
            <a:avLst/>
          </a:prstGeom>
        </p:spPr>
        <p:txBody>
          <a:bodyPr/>
          <a:lstStyle/>
          <a:p>
            <a:pPr/>
          </a:p>
        </p:txBody>
      </p:sp>
      <p:sp>
        <p:nvSpPr>
          <p:cNvPr id="388" name="Shape 388"/>
          <p:cNvSpPr/>
          <p:nvPr>
            <p:ph type="body" sz="quarter" idx="1"/>
          </p:nvPr>
        </p:nvSpPr>
        <p:spPr>
          <a:prstGeom prst="rect">
            <a:avLst/>
          </a:prstGeom>
        </p:spPr>
        <p:txBody>
          <a:bodyPr/>
          <a:lstStyle/>
          <a:p>
            <a:pPr defTabSz="457200">
              <a:defRPr sz="1200"/>
            </a:pPr>
            <a:r>
              <a:t>we use Google playstore data as the data source, so we collect these data, we clean it, we split the sentence, and we build a filtering algorithm to select the high quality sentence</a:t>
            </a:r>
          </a:p>
          <a:p>
            <a:pPr defTabSz="457200">
              <a:defRPr sz="1200"/>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Shape 395"/>
          <p:cNvSpPr/>
          <p:nvPr>
            <p:ph type="sldImg"/>
          </p:nvPr>
        </p:nvSpPr>
        <p:spPr>
          <a:prstGeom prst="rect">
            <a:avLst/>
          </a:prstGeom>
        </p:spPr>
        <p:txBody>
          <a:bodyPr/>
          <a:lstStyle/>
          <a:p>
            <a:pPr/>
          </a:p>
        </p:txBody>
      </p:sp>
      <p:sp>
        <p:nvSpPr>
          <p:cNvPr id="396" name="Shape 396"/>
          <p:cNvSpPr/>
          <p:nvPr>
            <p:ph type="body" sz="quarter" idx="1"/>
          </p:nvPr>
        </p:nvSpPr>
        <p:spPr>
          <a:prstGeom prst="rect">
            <a:avLst/>
          </a:prstGeom>
        </p:spPr>
        <p:txBody>
          <a:bodyPr/>
          <a:lstStyle/>
          <a:p>
            <a:pPr defTabSz="457200">
              <a:defRPr sz="1200"/>
            </a:pPr>
            <a:r>
              <a:t>we use Google playstore data as the data source, so we collect these data, we clean it, we split the sentence, and we build a filtering algorithm to select the high quality sentence</a:t>
            </a:r>
          </a:p>
          <a:p>
            <a:pPr defTabSz="457200">
              <a:defRPr sz="1200"/>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Shape 406"/>
          <p:cNvSpPr/>
          <p:nvPr>
            <p:ph type="sldImg"/>
          </p:nvPr>
        </p:nvSpPr>
        <p:spPr>
          <a:prstGeom prst="rect">
            <a:avLst/>
          </a:prstGeom>
        </p:spPr>
        <p:txBody>
          <a:bodyPr/>
          <a:lstStyle/>
          <a:p>
            <a:pPr/>
          </a:p>
        </p:txBody>
      </p:sp>
      <p:sp>
        <p:nvSpPr>
          <p:cNvPr id="407" name="Shape 407"/>
          <p:cNvSpPr/>
          <p:nvPr>
            <p:ph type="body" sz="quarter" idx="1"/>
          </p:nvPr>
        </p:nvSpPr>
        <p:spPr>
          <a:prstGeom prst="rect">
            <a:avLst/>
          </a:prstGeom>
        </p:spPr>
        <p:txBody>
          <a:bodyPr/>
          <a:lstStyle/>
          <a:p>
            <a:pPr defTabSz="457200">
              <a:defRPr sz="1200"/>
            </a:pPr>
            <a:r>
              <a:t>we use Google playstore data as the data source, so we collect these data, we clean it, we split the sentence, and we build a filtering algorithm to select the high quality sentence</a:t>
            </a:r>
          </a:p>
          <a:p>
            <a:pPr defTabSz="457200">
              <a:defRPr sz="1200"/>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 name="Shape 420"/>
          <p:cNvSpPr/>
          <p:nvPr>
            <p:ph type="sldImg"/>
          </p:nvPr>
        </p:nvSpPr>
        <p:spPr>
          <a:prstGeom prst="rect">
            <a:avLst/>
          </a:prstGeom>
        </p:spPr>
        <p:txBody>
          <a:bodyPr/>
          <a:lstStyle/>
          <a:p>
            <a:pPr/>
          </a:p>
        </p:txBody>
      </p:sp>
      <p:sp>
        <p:nvSpPr>
          <p:cNvPr id="421" name="Shape 421"/>
          <p:cNvSpPr/>
          <p:nvPr>
            <p:ph type="body" sz="quarter" idx="1"/>
          </p:nvPr>
        </p:nvSpPr>
        <p:spPr>
          <a:prstGeom prst="rect">
            <a:avLst/>
          </a:prstGeom>
        </p:spPr>
        <p:txBody>
          <a:bodyPr/>
          <a:lstStyle/>
          <a:p>
            <a:pPr defTabSz="457200">
              <a:defRPr sz="1200"/>
            </a:pPr>
            <a:r>
              <a:t>we use Google playstore data as the data source, so we collect these data, we clean it, we split the sentence, and we build a filtering algorithm to select the high quality sentence</a:t>
            </a:r>
          </a:p>
          <a:p>
            <a:pPr defTabSz="457200">
              <a:defRPr sz="1200"/>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7" name="Shape 427"/>
          <p:cNvSpPr/>
          <p:nvPr>
            <p:ph type="sldImg"/>
          </p:nvPr>
        </p:nvSpPr>
        <p:spPr>
          <a:prstGeom prst="rect">
            <a:avLst/>
          </a:prstGeom>
        </p:spPr>
        <p:txBody>
          <a:bodyPr/>
          <a:lstStyle/>
          <a:p>
            <a:pPr/>
          </a:p>
        </p:txBody>
      </p:sp>
      <p:sp>
        <p:nvSpPr>
          <p:cNvPr id="428" name="Shape 428"/>
          <p:cNvSpPr/>
          <p:nvPr>
            <p:ph type="body" sz="quarter" idx="1"/>
          </p:nvPr>
        </p:nvSpPr>
        <p:spPr>
          <a:prstGeom prst="rect">
            <a:avLst/>
          </a:prstGeom>
        </p:spPr>
        <p:txBody>
          <a:bodyPr/>
          <a:lstStyle/>
          <a:p>
            <a:pPr defTabSz="457200">
              <a:defRPr sz="1200"/>
            </a:pPr>
            <a:r>
              <a:t>we use Google playstore data as the data source, so we collect these data, we clean it, we split the sentence, and we build a filtering algorithm to select the high quality sentence</a:t>
            </a:r>
          </a:p>
          <a:p>
            <a:pPr defTabSz="457200">
              <a:defRPr sz="1200"/>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5" name="Shape 125"/>
          <p:cNvSpPr/>
          <p:nvPr>
            <p:ph type="sldImg"/>
          </p:nvPr>
        </p:nvSpPr>
        <p:spPr>
          <a:prstGeom prst="rect">
            <a:avLst/>
          </a:prstGeom>
        </p:spPr>
        <p:txBody>
          <a:bodyPr/>
          <a:lstStyle/>
          <a:p>
            <a:pPr/>
          </a:p>
        </p:txBody>
      </p:sp>
      <p:sp>
        <p:nvSpPr>
          <p:cNvPr id="126" name="Shape 126"/>
          <p:cNvSpPr/>
          <p:nvPr>
            <p:ph type="body" sz="quarter" idx="1"/>
          </p:nvPr>
        </p:nvSpPr>
        <p:spPr>
          <a:prstGeom prst="rect">
            <a:avLst/>
          </a:prstGeom>
        </p:spPr>
        <p:txBody>
          <a:bodyPr/>
          <a:lstStyle>
            <a:lvl1pPr>
              <a:defRPr sz="1800"/>
            </a:lvl1pPr>
          </a:lstStyle>
          <a:p>
            <a:pPr/>
            <a:r>
              <a:t>Due to the power of language modling, these days, language models are now also deployed on low cost devices such as mobile and IoT devices. For example, When using a speech recognition app, it may be using a language model that is stored locally by the device. </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5" name="Shape 435"/>
          <p:cNvSpPr/>
          <p:nvPr>
            <p:ph type="sldImg"/>
          </p:nvPr>
        </p:nvSpPr>
        <p:spPr>
          <a:prstGeom prst="rect">
            <a:avLst/>
          </a:prstGeom>
        </p:spPr>
        <p:txBody>
          <a:bodyPr/>
          <a:lstStyle/>
          <a:p>
            <a:pPr/>
          </a:p>
        </p:txBody>
      </p:sp>
      <p:sp>
        <p:nvSpPr>
          <p:cNvPr id="436" name="Shape 436"/>
          <p:cNvSpPr/>
          <p:nvPr>
            <p:ph type="body" sz="quarter" idx="1"/>
          </p:nvPr>
        </p:nvSpPr>
        <p:spPr>
          <a:prstGeom prst="rect">
            <a:avLst/>
          </a:prstGeom>
        </p:spPr>
        <p:txBody>
          <a:bodyPr/>
          <a:lstStyle/>
          <a:p>
            <a:pPr defTabSz="457200">
              <a:defRPr sz="1200"/>
            </a:pPr>
            <a:r>
              <a:t>we use Google playstore data as the data source, so we collect these data, we clean it, we split the sentence, and we build a filtering algorithm to select the high quality sentence</a:t>
            </a:r>
          </a:p>
          <a:p>
            <a:pPr defTabSz="457200">
              <a:defRPr sz="1200"/>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 name="Shape 444"/>
          <p:cNvSpPr/>
          <p:nvPr>
            <p:ph type="sldImg"/>
          </p:nvPr>
        </p:nvSpPr>
        <p:spPr>
          <a:prstGeom prst="rect">
            <a:avLst/>
          </a:prstGeom>
        </p:spPr>
        <p:txBody>
          <a:bodyPr/>
          <a:lstStyle/>
          <a:p>
            <a:pPr/>
          </a:p>
        </p:txBody>
      </p:sp>
      <p:sp>
        <p:nvSpPr>
          <p:cNvPr id="445" name="Shape 445"/>
          <p:cNvSpPr/>
          <p:nvPr>
            <p:ph type="body" sz="quarter" idx="1"/>
          </p:nvPr>
        </p:nvSpPr>
        <p:spPr>
          <a:prstGeom prst="rect">
            <a:avLst/>
          </a:prstGeom>
        </p:spPr>
        <p:txBody>
          <a:bodyPr/>
          <a:lstStyle/>
          <a:p>
            <a:pPr defTabSz="457200">
              <a:defRPr sz="1200"/>
            </a:pPr>
            <a:r>
              <a:t>we use Google playstore data as the data source, so we collect these data, we clean it, we split the sentence, and we build a filtering algorithm to select the high quality sentence</a:t>
            </a:r>
          </a:p>
          <a:p>
            <a:pPr defTabSz="457200">
              <a:defRPr sz="1200"/>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1" name="Shape 451"/>
          <p:cNvSpPr/>
          <p:nvPr>
            <p:ph type="sldImg"/>
          </p:nvPr>
        </p:nvSpPr>
        <p:spPr>
          <a:prstGeom prst="rect">
            <a:avLst/>
          </a:prstGeom>
        </p:spPr>
        <p:txBody>
          <a:bodyPr/>
          <a:lstStyle/>
          <a:p>
            <a:pPr/>
          </a:p>
        </p:txBody>
      </p:sp>
      <p:sp>
        <p:nvSpPr>
          <p:cNvPr id="452" name="Shape 452"/>
          <p:cNvSpPr/>
          <p:nvPr>
            <p:ph type="body" sz="quarter" idx="1"/>
          </p:nvPr>
        </p:nvSpPr>
        <p:spPr>
          <a:prstGeom prst="rect">
            <a:avLst/>
          </a:prstGeom>
        </p:spPr>
        <p:txBody>
          <a:bodyPr/>
          <a:lstStyle/>
          <a:p>
            <a:pPr defTabSz="457200">
              <a:defRPr sz="1200"/>
            </a:pPr>
            <a:r>
              <a:t>we use Google playstore data as the data source, so we collect these data, we clean it, we split the sentence, and we build a filtering algorithm to select the high quality sentence</a:t>
            </a:r>
          </a:p>
          <a:p>
            <a:pPr defTabSz="457200">
              <a:defRPr sz="1200"/>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8" name="Shape 458"/>
          <p:cNvSpPr/>
          <p:nvPr>
            <p:ph type="sldImg"/>
          </p:nvPr>
        </p:nvSpPr>
        <p:spPr>
          <a:prstGeom prst="rect">
            <a:avLst/>
          </a:prstGeom>
        </p:spPr>
        <p:txBody>
          <a:bodyPr/>
          <a:lstStyle/>
          <a:p>
            <a:pPr/>
          </a:p>
        </p:txBody>
      </p:sp>
      <p:sp>
        <p:nvSpPr>
          <p:cNvPr id="459" name="Shape 459"/>
          <p:cNvSpPr/>
          <p:nvPr>
            <p:ph type="body" sz="quarter" idx="1"/>
          </p:nvPr>
        </p:nvSpPr>
        <p:spPr>
          <a:prstGeom prst="rect">
            <a:avLst/>
          </a:prstGeom>
        </p:spPr>
        <p:txBody>
          <a:bodyPr/>
          <a:lstStyle/>
          <a:p>
            <a:pPr defTabSz="457200">
              <a:defRPr sz="1200"/>
            </a:pPr>
            <a:r>
              <a:t>we use Google playstore data as the data source, so we collect these data, we clean it, we split the sentence, and we build a filtering algorithm to select the high quality sentence</a:t>
            </a:r>
          </a:p>
          <a:p>
            <a:pPr defTabSz="457200">
              <a:defRPr sz="1200"/>
            </a:p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4" name="Shape 464"/>
          <p:cNvSpPr/>
          <p:nvPr>
            <p:ph type="sldImg"/>
          </p:nvPr>
        </p:nvSpPr>
        <p:spPr>
          <a:prstGeom prst="rect">
            <a:avLst/>
          </a:prstGeom>
        </p:spPr>
        <p:txBody>
          <a:bodyPr/>
          <a:lstStyle/>
          <a:p>
            <a:pPr/>
          </a:p>
        </p:txBody>
      </p:sp>
      <p:sp>
        <p:nvSpPr>
          <p:cNvPr id="465" name="Shape 465"/>
          <p:cNvSpPr/>
          <p:nvPr>
            <p:ph type="body" sz="quarter" idx="1"/>
          </p:nvPr>
        </p:nvSpPr>
        <p:spPr>
          <a:prstGeom prst="rect">
            <a:avLst/>
          </a:prstGeom>
        </p:spPr>
        <p:txBody>
          <a:bodyPr/>
          <a:lstStyle/>
          <a:p>
            <a:pPr defTabSz="457200">
              <a:defRPr sz="1200"/>
            </a:pPr>
            <a:r>
              <a:t>we use Google playstore data as the data source, so we collect these data, we clean it, we split the sentence, and we build a filtering algorithm to select the high quality sentence</a:t>
            </a:r>
          </a:p>
          <a:p>
            <a:pPr defTabSz="457200">
              <a:defRPr sz="1200"/>
            </a:p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3" name="Shape 473"/>
          <p:cNvSpPr/>
          <p:nvPr>
            <p:ph type="sldImg"/>
          </p:nvPr>
        </p:nvSpPr>
        <p:spPr>
          <a:prstGeom prst="rect">
            <a:avLst/>
          </a:prstGeom>
        </p:spPr>
        <p:txBody>
          <a:bodyPr/>
          <a:lstStyle/>
          <a:p>
            <a:pPr/>
          </a:p>
        </p:txBody>
      </p:sp>
      <p:sp>
        <p:nvSpPr>
          <p:cNvPr id="474" name="Shape 474"/>
          <p:cNvSpPr/>
          <p:nvPr>
            <p:ph type="body" sz="quarter" idx="1"/>
          </p:nvPr>
        </p:nvSpPr>
        <p:spPr>
          <a:prstGeom prst="rect">
            <a:avLst/>
          </a:prstGeom>
        </p:spPr>
        <p:txBody>
          <a:bodyPr/>
          <a:lstStyle>
            <a:lvl1pPr defTabSz="457200">
              <a:defRPr sz="1700"/>
            </a:lvl1pPr>
          </a:lstStyle>
          <a:p>
            <a:pPr/>
            <a:r>
              <a:t>In this lecture, we will be talking about probabilistic ranking models, which is </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8" name="Shape 478"/>
          <p:cNvSpPr/>
          <p:nvPr>
            <p:ph type="sldImg"/>
          </p:nvPr>
        </p:nvSpPr>
        <p:spPr>
          <a:prstGeom prst="rect">
            <a:avLst/>
          </a:prstGeom>
        </p:spPr>
        <p:txBody>
          <a:bodyPr/>
          <a:lstStyle/>
          <a:p>
            <a:pPr/>
          </a:p>
        </p:txBody>
      </p:sp>
      <p:sp>
        <p:nvSpPr>
          <p:cNvPr id="479" name="Shape 479"/>
          <p:cNvSpPr/>
          <p:nvPr>
            <p:ph type="body" sz="quarter" idx="1"/>
          </p:nvPr>
        </p:nvSpPr>
        <p:spPr>
          <a:prstGeom prst="rect">
            <a:avLst/>
          </a:prstGeom>
        </p:spPr>
        <p:txBody>
          <a:bodyPr/>
          <a:lstStyle/>
          <a:p>
            <a:pPr defTabSz="457200">
              <a:defRPr sz="1200"/>
            </a:pPr>
            <a:r>
              <a:t>we use Google playstore data as the data source, so we collect these data, we clean it, we split the sentence, and we build a filtering algorithm to select the high quality sentence</a:t>
            </a:r>
          </a:p>
          <a:p>
            <a:pPr defTabSz="457200">
              <a:defRPr sz="1200"/>
            </a:p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3" name="Shape 483"/>
          <p:cNvSpPr/>
          <p:nvPr>
            <p:ph type="sldImg"/>
          </p:nvPr>
        </p:nvSpPr>
        <p:spPr>
          <a:prstGeom prst="rect">
            <a:avLst/>
          </a:prstGeom>
        </p:spPr>
        <p:txBody>
          <a:bodyPr/>
          <a:lstStyle/>
          <a:p>
            <a:pPr/>
          </a:p>
        </p:txBody>
      </p:sp>
      <p:sp>
        <p:nvSpPr>
          <p:cNvPr id="484" name="Shape 484"/>
          <p:cNvSpPr/>
          <p:nvPr>
            <p:ph type="body" sz="quarter" idx="1"/>
          </p:nvPr>
        </p:nvSpPr>
        <p:spPr>
          <a:prstGeom prst="rect">
            <a:avLst/>
          </a:prstGeom>
        </p:spPr>
        <p:txBody>
          <a:bodyPr/>
          <a:lstStyle/>
          <a:p>
            <a:pPr defTabSz="457200">
              <a:defRPr sz="1200"/>
            </a:pPr>
            <a:r>
              <a:t>we use Google playstore data as the data source, so we collect these data, we clean it, we split the sentence, and we build a filtering algorithm to select the high quality sentence</a:t>
            </a:r>
          </a:p>
          <a:p>
            <a:pPr defTabSz="457200">
              <a:defRPr sz="1200"/>
            </a:p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9" name="Shape 489"/>
          <p:cNvSpPr/>
          <p:nvPr>
            <p:ph type="sldImg"/>
          </p:nvPr>
        </p:nvSpPr>
        <p:spPr>
          <a:prstGeom prst="rect">
            <a:avLst/>
          </a:prstGeom>
        </p:spPr>
        <p:txBody>
          <a:bodyPr/>
          <a:lstStyle/>
          <a:p>
            <a:pPr/>
          </a:p>
        </p:txBody>
      </p:sp>
      <p:sp>
        <p:nvSpPr>
          <p:cNvPr id="490" name="Shape 490"/>
          <p:cNvSpPr/>
          <p:nvPr>
            <p:ph type="body" sz="quarter" idx="1"/>
          </p:nvPr>
        </p:nvSpPr>
        <p:spPr>
          <a:prstGeom prst="rect">
            <a:avLst/>
          </a:prstGeom>
        </p:spPr>
        <p:txBody>
          <a:bodyPr/>
          <a:lstStyle/>
          <a:p>
            <a:pPr defTabSz="457200">
              <a:defRPr sz="1200"/>
            </a:pPr>
            <a:r>
              <a:t>we use Google playstore data as the data source, so we collect these data, we clean it, we split the sentence, and we build a filtering algorithm to select the high quality sentence</a:t>
            </a:r>
          </a:p>
          <a:p>
            <a:pPr defTabSz="457200">
              <a:defRPr sz="1200"/>
            </a:p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5" name="Shape 495"/>
          <p:cNvSpPr/>
          <p:nvPr>
            <p:ph type="sldImg"/>
          </p:nvPr>
        </p:nvSpPr>
        <p:spPr>
          <a:prstGeom prst="rect">
            <a:avLst/>
          </a:prstGeom>
        </p:spPr>
        <p:txBody>
          <a:bodyPr/>
          <a:lstStyle/>
          <a:p>
            <a:pPr/>
          </a:p>
        </p:txBody>
      </p:sp>
      <p:sp>
        <p:nvSpPr>
          <p:cNvPr id="496" name="Shape 496"/>
          <p:cNvSpPr/>
          <p:nvPr>
            <p:ph type="body" sz="quarter" idx="1"/>
          </p:nvPr>
        </p:nvSpPr>
        <p:spPr>
          <a:prstGeom prst="rect">
            <a:avLst/>
          </a:prstGeom>
        </p:spPr>
        <p:txBody>
          <a:bodyPr/>
          <a:lstStyle/>
          <a:p>
            <a:pPr defTabSz="457200">
              <a:defRPr sz="1200"/>
            </a:pPr>
            <a:r>
              <a:t>we use Google playstore data as the data source, so we collect these data, we clean it, we split the sentence, and we build a filtering algorithm to select the high quality sentence</a:t>
            </a:r>
          </a:p>
          <a:p>
            <a:pPr defTabSz="457200">
              <a:defRPr sz="1200"/>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4" name="Shape 134"/>
          <p:cNvSpPr/>
          <p:nvPr>
            <p:ph type="sldImg"/>
          </p:nvPr>
        </p:nvSpPr>
        <p:spPr>
          <a:prstGeom prst="rect">
            <a:avLst/>
          </a:prstGeom>
        </p:spPr>
        <p:txBody>
          <a:bodyPr/>
          <a:lstStyle/>
          <a:p>
            <a:pPr/>
          </a:p>
        </p:txBody>
      </p:sp>
      <p:sp>
        <p:nvSpPr>
          <p:cNvPr id="135" name="Shape 135"/>
          <p:cNvSpPr/>
          <p:nvPr>
            <p:ph type="body" sz="quarter" idx="1"/>
          </p:nvPr>
        </p:nvSpPr>
        <p:spPr>
          <a:prstGeom prst="rect">
            <a:avLst/>
          </a:prstGeom>
        </p:spPr>
        <p:txBody>
          <a:bodyPr/>
          <a:lstStyle>
            <a:lvl1pPr defTabSz="457200">
              <a:defRPr sz="1900"/>
            </a:lvl1pPr>
          </a:lstStyle>
          <a:p>
            <a:pPr/>
            <a:r>
              <a:t>However, large language models are too big to be deployed to low resource settings. For example, GPT3 contains 175B parameters. GPT3 was reported to have cost 4.6 million. It would take 355 GPU year.</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4" name="Shape 504"/>
          <p:cNvSpPr/>
          <p:nvPr>
            <p:ph type="sldImg"/>
          </p:nvPr>
        </p:nvSpPr>
        <p:spPr>
          <a:prstGeom prst="rect">
            <a:avLst/>
          </a:prstGeom>
        </p:spPr>
        <p:txBody>
          <a:bodyPr/>
          <a:lstStyle/>
          <a:p>
            <a:pPr/>
          </a:p>
        </p:txBody>
      </p:sp>
      <p:sp>
        <p:nvSpPr>
          <p:cNvPr id="505" name="Shape 505"/>
          <p:cNvSpPr/>
          <p:nvPr>
            <p:ph type="body" sz="quarter" idx="1"/>
          </p:nvPr>
        </p:nvSpPr>
        <p:spPr>
          <a:prstGeom prst="rect">
            <a:avLst/>
          </a:prstGeom>
        </p:spPr>
        <p:txBody>
          <a:bodyPr/>
          <a:lstStyle>
            <a:lvl1pPr defTabSz="457200">
              <a:defRPr sz="1700"/>
            </a:lvl1pPr>
          </a:lstStyle>
          <a:p>
            <a:pPr/>
            <a:r>
              <a:t>In this lecture, we will be talking about probabilistic ranking models, which is </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7" name="Shape 517"/>
          <p:cNvSpPr/>
          <p:nvPr>
            <p:ph type="sldImg"/>
          </p:nvPr>
        </p:nvSpPr>
        <p:spPr>
          <a:prstGeom prst="rect">
            <a:avLst/>
          </a:prstGeom>
        </p:spPr>
        <p:txBody>
          <a:bodyPr/>
          <a:lstStyle/>
          <a:p>
            <a:pPr/>
          </a:p>
        </p:txBody>
      </p:sp>
      <p:sp>
        <p:nvSpPr>
          <p:cNvPr id="518" name="Shape 518"/>
          <p:cNvSpPr/>
          <p:nvPr>
            <p:ph type="body" sz="quarter" idx="1"/>
          </p:nvPr>
        </p:nvSpPr>
        <p:spPr>
          <a:prstGeom prst="rect">
            <a:avLst/>
          </a:prstGeom>
        </p:spPr>
        <p:txBody>
          <a:bodyPr/>
          <a:lstStyle/>
          <a:p>
            <a:pPr defTabSz="457200">
              <a:defRPr sz="1200"/>
            </a:pPr>
            <a:r>
              <a:t>we use Google playstore data as the data source, so we collect these data, we clean it, we split the sentence, and we build a filtering algorithm to select the high quality sentence</a:t>
            </a:r>
          </a:p>
          <a:p>
            <a:pPr defTabSz="457200">
              <a:defRPr sz="1200"/>
            </a:p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4" name="Shape 524"/>
          <p:cNvSpPr/>
          <p:nvPr>
            <p:ph type="sldImg"/>
          </p:nvPr>
        </p:nvSpPr>
        <p:spPr>
          <a:prstGeom prst="rect">
            <a:avLst/>
          </a:prstGeom>
        </p:spPr>
        <p:txBody>
          <a:bodyPr/>
          <a:lstStyle/>
          <a:p>
            <a:pPr/>
          </a:p>
        </p:txBody>
      </p:sp>
      <p:sp>
        <p:nvSpPr>
          <p:cNvPr id="525" name="Shape 525"/>
          <p:cNvSpPr/>
          <p:nvPr>
            <p:ph type="body" sz="quarter" idx="1"/>
          </p:nvPr>
        </p:nvSpPr>
        <p:spPr>
          <a:prstGeom prst="rect">
            <a:avLst/>
          </a:prstGeom>
        </p:spPr>
        <p:txBody>
          <a:bodyPr/>
          <a:lstStyle/>
          <a:p>
            <a:pPr defTabSz="457200">
              <a:defRPr sz="1200"/>
            </a:pPr>
            <a:r>
              <a:t>we use Google playstore data as the data source, so we collect these data, we clean it, we split the sentence, and we build a filtering algorithm to select the high quality sentence</a:t>
            </a:r>
          </a:p>
          <a:p>
            <a:pPr defTabSz="457200">
              <a:defRPr sz="1200"/>
            </a:p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0" name="Shape 530"/>
          <p:cNvSpPr/>
          <p:nvPr>
            <p:ph type="sldImg"/>
          </p:nvPr>
        </p:nvSpPr>
        <p:spPr>
          <a:prstGeom prst="rect">
            <a:avLst/>
          </a:prstGeom>
        </p:spPr>
        <p:txBody>
          <a:bodyPr/>
          <a:lstStyle/>
          <a:p>
            <a:pPr/>
          </a:p>
        </p:txBody>
      </p:sp>
      <p:sp>
        <p:nvSpPr>
          <p:cNvPr id="531" name="Shape 531"/>
          <p:cNvSpPr/>
          <p:nvPr>
            <p:ph type="body" sz="quarter" idx="1"/>
          </p:nvPr>
        </p:nvSpPr>
        <p:spPr>
          <a:prstGeom prst="rect">
            <a:avLst/>
          </a:prstGeom>
        </p:spPr>
        <p:txBody>
          <a:bodyPr/>
          <a:lstStyle/>
          <a:p>
            <a:pPr defTabSz="457200">
              <a:defRPr sz="1200"/>
            </a:pPr>
            <a:r>
              <a:t>we use Google playstore data as the data source, so we collect these data, we clean it, we split the sentence, and we build a filtering algorithm to select the high quality sentence</a:t>
            </a:r>
          </a:p>
          <a:p>
            <a:pPr defTabSz="457200">
              <a:defRPr sz="1200"/>
            </a:p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6" name="Shape 536"/>
          <p:cNvSpPr/>
          <p:nvPr>
            <p:ph type="sldImg"/>
          </p:nvPr>
        </p:nvSpPr>
        <p:spPr>
          <a:prstGeom prst="rect">
            <a:avLst/>
          </a:prstGeom>
        </p:spPr>
        <p:txBody>
          <a:bodyPr/>
          <a:lstStyle/>
          <a:p>
            <a:pPr/>
          </a:p>
        </p:txBody>
      </p:sp>
      <p:sp>
        <p:nvSpPr>
          <p:cNvPr id="537" name="Shape 537"/>
          <p:cNvSpPr/>
          <p:nvPr>
            <p:ph type="body" sz="quarter" idx="1"/>
          </p:nvPr>
        </p:nvSpPr>
        <p:spPr>
          <a:prstGeom prst="rect">
            <a:avLst/>
          </a:prstGeom>
        </p:spPr>
        <p:txBody>
          <a:bodyPr/>
          <a:lstStyle/>
          <a:p>
            <a:pPr defTabSz="457200">
              <a:defRPr sz="1200"/>
            </a:pPr>
            <a:r>
              <a:t>we use Google playstore data as the data source, so we collect these data, we clean it, we split the sentence, and we build a filtering algorithm to select the high quality sentence</a:t>
            </a:r>
          </a:p>
          <a:p>
            <a:pPr defTabSz="457200">
              <a:defRPr sz="1200"/>
            </a:p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2" name="Shape 542"/>
          <p:cNvSpPr/>
          <p:nvPr>
            <p:ph type="sldImg"/>
          </p:nvPr>
        </p:nvSpPr>
        <p:spPr>
          <a:prstGeom prst="rect">
            <a:avLst/>
          </a:prstGeom>
        </p:spPr>
        <p:txBody>
          <a:bodyPr/>
          <a:lstStyle/>
          <a:p>
            <a:pPr/>
          </a:p>
        </p:txBody>
      </p:sp>
      <p:sp>
        <p:nvSpPr>
          <p:cNvPr id="543" name="Shape 543"/>
          <p:cNvSpPr/>
          <p:nvPr>
            <p:ph type="body" sz="quarter" idx="1"/>
          </p:nvPr>
        </p:nvSpPr>
        <p:spPr>
          <a:prstGeom prst="rect">
            <a:avLst/>
          </a:prstGeom>
        </p:spPr>
        <p:txBody>
          <a:bodyPr/>
          <a:lstStyle/>
          <a:p>
            <a:pPr defTabSz="457200">
              <a:defRPr sz="1200"/>
            </a:pPr>
            <a:r>
              <a:t>we use Google playstore data as the data source, so we collect these data, we clean it, we split the sentence, and we build a filtering algorithm to select the high quality sentence</a:t>
            </a:r>
          </a:p>
          <a:p>
            <a:pPr defTabSz="457200">
              <a:defRPr sz="1200"/>
            </a:p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4" name="Shape 554"/>
          <p:cNvSpPr/>
          <p:nvPr>
            <p:ph type="sldImg"/>
          </p:nvPr>
        </p:nvSpPr>
        <p:spPr>
          <a:prstGeom prst="rect">
            <a:avLst/>
          </a:prstGeom>
        </p:spPr>
        <p:txBody>
          <a:bodyPr/>
          <a:lstStyle/>
          <a:p>
            <a:pPr/>
          </a:p>
        </p:txBody>
      </p:sp>
      <p:sp>
        <p:nvSpPr>
          <p:cNvPr id="555" name="Shape 555"/>
          <p:cNvSpPr/>
          <p:nvPr>
            <p:ph type="body" sz="quarter" idx="1"/>
          </p:nvPr>
        </p:nvSpPr>
        <p:spPr>
          <a:prstGeom prst="rect">
            <a:avLst/>
          </a:prstGeom>
        </p:spPr>
        <p:txBody>
          <a:bodyPr/>
          <a:lstStyle>
            <a:lvl1pPr defTabSz="457200">
              <a:defRPr sz="1800"/>
            </a:lvl1pPr>
          </a:lstStyle>
          <a:p>
            <a:pPr/>
            <a:r>
              <a:t>BART is often used for summarization, on cnn/daily mails it outperforms other LM for summarization such as XSUM</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1" name="Shape 561"/>
          <p:cNvSpPr/>
          <p:nvPr>
            <p:ph type="sldImg"/>
          </p:nvPr>
        </p:nvSpPr>
        <p:spPr>
          <a:prstGeom prst="rect">
            <a:avLst/>
          </a:prstGeom>
        </p:spPr>
        <p:txBody>
          <a:bodyPr/>
          <a:lstStyle/>
          <a:p>
            <a:pPr/>
          </a:p>
        </p:txBody>
      </p:sp>
      <p:sp>
        <p:nvSpPr>
          <p:cNvPr id="562" name="Shape 562"/>
          <p:cNvSpPr/>
          <p:nvPr>
            <p:ph type="body" sz="quarter" idx="1"/>
          </p:nvPr>
        </p:nvSpPr>
        <p:spPr>
          <a:prstGeom prst="rect">
            <a:avLst/>
          </a:prstGeom>
        </p:spPr>
        <p:txBody>
          <a:bodyPr/>
          <a:lstStyle/>
          <a:p>
            <a:pPr defTabSz="457200">
              <a:defRPr sz="1200"/>
            </a:pPr>
            <a:r>
              <a:t>we use Google playstore data as the data source, so we collect these data, we clean it, we split the sentence, and we build a filtering algorithm to select the high quality sentence</a:t>
            </a:r>
          </a:p>
          <a:p>
            <a:pPr defTabSz="457200">
              <a:defRPr sz="1200"/>
            </a:p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6" name="Shape 566"/>
          <p:cNvSpPr/>
          <p:nvPr>
            <p:ph type="sldImg"/>
          </p:nvPr>
        </p:nvSpPr>
        <p:spPr>
          <a:prstGeom prst="rect">
            <a:avLst/>
          </a:prstGeom>
        </p:spPr>
        <p:txBody>
          <a:bodyPr/>
          <a:lstStyle/>
          <a:p>
            <a:pPr/>
          </a:p>
        </p:txBody>
      </p:sp>
      <p:sp>
        <p:nvSpPr>
          <p:cNvPr id="567" name="Shape 567"/>
          <p:cNvSpPr/>
          <p:nvPr>
            <p:ph type="body" sz="quarter" idx="1"/>
          </p:nvPr>
        </p:nvSpPr>
        <p:spPr>
          <a:prstGeom prst="rect">
            <a:avLst/>
          </a:prstGeom>
        </p:spPr>
        <p:txBody>
          <a:bodyPr/>
          <a:lstStyle/>
          <a:p>
            <a:pPr defTabSz="457200">
              <a:defRPr sz="1200"/>
            </a:pPr>
            <a:r>
              <a:t>we use Google playstore data as the data source, so we collect these data, we clean it, we split the sentence, and we build a filtering algorithm to select the high quality sentence</a:t>
            </a:r>
          </a:p>
          <a:p>
            <a:pPr defTabSz="457200">
              <a:defRPr sz="1200"/>
            </a:p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1" name="Shape 571"/>
          <p:cNvSpPr/>
          <p:nvPr>
            <p:ph type="sldImg"/>
          </p:nvPr>
        </p:nvSpPr>
        <p:spPr>
          <a:prstGeom prst="rect">
            <a:avLst/>
          </a:prstGeom>
        </p:spPr>
        <p:txBody>
          <a:bodyPr/>
          <a:lstStyle/>
          <a:p>
            <a:pPr/>
          </a:p>
        </p:txBody>
      </p:sp>
      <p:sp>
        <p:nvSpPr>
          <p:cNvPr id="572" name="Shape 572"/>
          <p:cNvSpPr/>
          <p:nvPr>
            <p:ph type="body" sz="quarter" idx="1"/>
          </p:nvPr>
        </p:nvSpPr>
        <p:spPr>
          <a:prstGeom prst="rect">
            <a:avLst/>
          </a:prstGeom>
        </p:spPr>
        <p:txBody>
          <a:bodyPr/>
          <a:lstStyle/>
          <a:p>
            <a:pPr defTabSz="457200">
              <a:defRPr sz="1200"/>
            </a:pPr>
            <a:r>
              <a:t>we use Google playstore data as the data source, so we collect these data, we clean it, we split the sentence, and we build a filtering algorithm to select the high quality sentence</a:t>
            </a:r>
          </a:p>
          <a:p>
            <a:pPr defTabSz="457200">
              <a:defRPr sz="1200"/>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Shape 140"/>
          <p:cNvSpPr/>
          <p:nvPr>
            <p:ph type="sldImg"/>
          </p:nvPr>
        </p:nvSpPr>
        <p:spPr>
          <a:prstGeom prst="rect">
            <a:avLst/>
          </a:prstGeom>
        </p:spPr>
        <p:txBody>
          <a:bodyPr/>
          <a:lstStyle/>
          <a:p>
            <a:pPr/>
          </a:p>
        </p:txBody>
      </p:sp>
      <p:sp>
        <p:nvSpPr>
          <p:cNvPr id="141" name="Shape 141"/>
          <p:cNvSpPr/>
          <p:nvPr>
            <p:ph type="body" sz="quarter" idx="1"/>
          </p:nvPr>
        </p:nvSpPr>
        <p:spPr>
          <a:prstGeom prst="rect">
            <a:avLst/>
          </a:prstGeom>
        </p:spPr>
        <p:txBody>
          <a:bodyPr/>
          <a:lstStyle>
            <a:lvl1pPr defTabSz="457200">
              <a:defRPr sz="2000"/>
            </a:lvl1pPr>
          </a:lstStyle>
          <a:p>
            <a:pPr/>
            <a:r>
              <a:t>On the other hand, it's hard for mobile and IoT device to store a model whose size is larger than 150MB. To solve this problem, one solution is to compress the large model into a smaller one, which is called knowledge distillation. </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1" name="Shape 581"/>
          <p:cNvSpPr/>
          <p:nvPr>
            <p:ph type="sldImg"/>
          </p:nvPr>
        </p:nvSpPr>
        <p:spPr>
          <a:prstGeom prst="rect">
            <a:avLst/>
          </a:prstGeom>
        </p:spPr>
        <p:txBody>
          <a:bodyPr/>
          <a:lstStyle/>
          <a:p>
            <a:pPr/>
          </a:p>
        </p:txBody>
      </p:sp>
      <p:sp>
        <p:nvSpPr>
          <p:cNvPr id="582" name="Shape 582"/>
          <p:cNvSpPr/>
          <p:nvPr>
            <p:ph type="body" sz="quarter" idx="1"/>
          </p:nvPr>
        </p:nvSpPr>
        <p:spPr>
          <a:prstGeom prst="rect">
            <a:avLst/>
          </a:prstGeom>
        </p:spPr>
        <p:txBody>
          <a:bodyPr/>
          <a:lstStyle>
            <a:lvl1pPr defTabSz="457200">
              <a:defRPr sz="1700"/>
            </a:lvl1pPr>
          </a:lstStyle>
          <a:p>
            <a:pPr/>
            <a:r>
              <a:t>In this lecture, we will be talking about probabilistic ranking models, which is </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9" name="Shape 589"/>
          <p:cNvSpPr/>
          <p:nvPr>
            <p:ph type="sldImg"/>
          </p:nvPr>
        </p:nvSpPr>
        <p:spPr>
          <a:prstGeom prst="rect">
            <a:avLst/>
          </a:prstGeom>
        </p:spPr>
        <p:txBody>
          <a:bodyPr/>
          <a:lstStyle/>
          <a:p>
            <a:pPr/>
          </a:p>
        </p:txBody>
      </p:sp>
      <p:sp>
        <p:nvSpPr>
          <p:cNvPr id="590" name="Shape 590"/>
          <p:cNvSpPr/>
          <p:nvPr>
            <p:ph type="body" sz="quarter" idx="1"/>
          </p:nvPr>
        </p:nvSpPr>
        <p:spPr>
          <a:prstGeom prst="rect">
            <a:avLst/>
          </a:prstGeom>
        </p:spPr>
        <p:txBody>
          <a:bodyPr/>
          <a:lstStyle/>
          <a:p>
            <a:pPr defTabSz="457200">
              <a:defRPr sz="1200"/>
            </a:pPr>
            <a:r>
              <a:t>we use Google playstore data as the data source, so we collect these data, we clean it, we split the sentence, and we build a filtering algorithm to select the high quality sentence</a:t>
            </a:r>
          </a:p>
          <a:p>
            <a:pPr defTabSz="457200">
              <a:defRPr sz="1200"/>
            </a:p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7" name="Shape 597"/>
          <p:cNvSpPr/>
          <p:nvPr>
            <p:ph type="sldImg"/>
          </p:nvPr>
        </p:nvSpPr>
        <p:spPr>
          <a:prstGeom prst="rect">
            <a:avLst/>
          </a:prstGeom>
        </p:spPr>
        <p:txBody>
          <a:bodyPr/>
          <a:lstStyle/>
          <a:p>
            <a:pPr/>
          </a:p>
        </p:txBody>
      </p:sp>
      <p:sp>
        <p:nvSpPr>
          <p:cNvPr id="598" name="Shape 598"/>
          <p:cNvSpPr/>
          <p:nvPr>
            <p:ph type="body" sz="quarter" idx="1"/>
          </p:nvPr>
        </p:nvSpPr>
        <p:spPr>
          <a:prstGeom prst="rect">
            <a:avLst/>
          </a:prstGeom>
        </p:spPr>
        <p:txBody>
          <a:bodyPr/>
          <a:lstStyle/>
          <a:p>
            <a:pPr defTabSz="457200">
              <a:defRPr sz="1200"/>
            </a:pPr>
            <a:r>
              <a:t>we use Google playstore data as the data source, so we collect these data, we clean it, we split the sentence, and we build a filtering algorithm to select the high quality sentence</a:t>
            </a:r>
          </a:p>
          <a:p>
            <a:pPr defTabSz="457200">
              <a:defRPr sz="1200"/>
            </a:p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5" name="Shape 605"/>
          <p:cNvSpPr/>
          <p:nvPr>
            <p:ph type="sldImg"/>
          </p:nvPr>
        </p:nvSpPr>
        <p:spPr>
          <a:prstGeom prst="rect">
            <a:avLst/>
          </a:prstGeom>
        </p:spPr>
        <p:txBody>
          <a:bodyPr/>
          <a:lstStyle/>
          <a:p>
            <a:pPr/>
          </a:p>
        </p:txBody>
      </p:sp>
      <p:sp>
        <p:nvSpPr>
          <p:cNvPr id="606" name="Shape 606"/>
          <p:cNvSpPr/>
          <p:nvPr>
            <p:ph type="body" sz="quarter" idx="1"/>
          </p:nvPr>
        </p:nvSpPr>
        <p:spPr>
          <a:prstGeom prst="rect">
            <a:avLst/>
          </a:prstGeom>
        </p:spPr>
        <p:txBody>
          <a:bodyPr/>
          <a:lstStyle/>
          <a:p>
            <a:pPr defTabSz="457200">
              <a:defRPr sz="1200"/>
            </a:pPr>
            <a:r>
              <a:t>we use Google playstore data as the data source, so we collect these data, we clean it, we split the sentence, and we build a filtering algorithm to select the high quality sentence</a:t>
            </a:r>
          </a:p>
          <a:p>
            <a:pPr defTabSz="457200">
              <a:defRPr sz="1200"/>
            </a:p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2" name="Shape 612"/>
          <p:cNvSpPr/>
          <p:nvPr>
            <p:ph type="sldImg"/>
          </p:nvPr>
        </p:nvSpPr>
        <p:spPr>
          <a:prstGeom prst="rect">
            <a:avLst/>
          </a:prstGeom>
        </p:spPr>
        <p:txBody>
          <a:bodyPr/>
          <a:lstStyle/>
          <a:p>
            <a:pPr/>
          </a:p>
        </p:txBody>
      </p:sp>
      <p:sp>
        <p:nvSpPr>
          <p:cNvPr id="613" name="Shape 613"/>
          <p:cNvSpPr/>
          <p:nvPr>
            <p:ph type="body" sz="quarter" idx="1"/>
          </p:nvPr>
        </p:nvSpPr>
        <p:spPr>
          <a:prstGeom prst="rect">
            <a:avLst/>
          </a:prstGeom>
        </p:spPr>
        <p:txBody>
          <a:bodyPr/>
          <a:lstStyle/>
          <a:p>
            <a:pPr defTabSz="457200">
              <a:defRPr sz="1200"/>
            </a:pPr>
            <a:r>
              <a:t>we use Google playstore data as the data source, so we collect these data, we clean it, we split the sentence, and we build a filtering algorithm to select the high quality sentence</a:t>
            </a:r>
          </a:p>
          <a:p>
            <a:pPr defTabSz="457200">
              <a:defRPr sz="1200"/>
            </a:p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7" name="Shape 617"/>
          <p:cNvSpPr/>
          <p:nvPr>
            <p:ph type="sldImg"/>
          </p:nvPr>
        </p:nvSpPr>
        <p:spPr>
          <a:prstGeom prst="rect">
            <a:avLst/>
          </a:prstGeom>
        </p:spPr>
        <p:txBody>
          <a:bodyPr/>
          <a:lstStyle/>
          <a:p>
            <a:pPr/>
          </a:p>
        </p:txBody>
      </p:sp>
      <p:sp>
        <p:nvSpPr>
          <p:cNvPr id="618" name="Shape 618"/>
          <p:cNvSpPr/>
          <p:nvPr>
            <p:ph type="body" sz="quarter" idx="1"/>
          </p:nvPr>
        </p:nvSpPr>
        <p:spPr>
          <a:prstGeom prst="rect">
            <a:avLst/>
          </a:prstGeom>
        </p:spPr>
        <p:txBody>
          <a:bodyPr/>
          <a:lstStyle/>
          <a:p>
            <a:pPr defTabSz="457200">
              <a:defRPr sz="1200"/>
            </a:pPr>
            <a:r>
              <a:t>we use Google playstore data as the data source, so we collect these data, we clean it, we split the sentence, and we build a filtering algorithm to select the high quality sentence</a:t>
            </a:r>
          </a:p>
          <a:p>
            <a:pPr defTabSz="457200">
              <a:defRPr sz="1200"/>
            </a:p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5" name="Shape 625"/>
          <p:cNvSpPr/>
          <p:nvPr>
            <p:ph type="sldImg"/>
          </p:nvPr>
        </p:nvSpPr>
        <p:spPr>
          <a:prstGeom prst="rect">
            <a:avLst/>
          </a:prstGeom>
        </p:spPr>
        <p:txBody>
          <a:bodyPr/>
          <a:lstStyle/>
          <a:p>
            <a:pPr/>
          </a:p>
        </p:txBody>
      </p:sp>
      <p:sp>
        <p:nvSpPr>
          <p:cNvPr id="626" name="Shape 626"/>
          <p:cNvSpPr/>
          <p:nvPr>
            <p:ph type="body" sz="quarter" idx="1"/>
          </p:nvPr>
        </p:nvSpPr>
        <p:spPr>
          <a:prstGeom prst="rect">
            <a:avLst/>
          </a:prstGeom>
        </p:spPr>
        <p:txBody>
          <a:bodyPr/>
          <a:lstStyle/>
          <a:p>
            <a:pPr defTabSz="457200">
              <a:defRPr sz="1200"/>
            </a:pPr>
            <a:r>
              <a:t>we use Google playstore data as the data source, so we collect these data, we clean it, we split the sentence, and we build a filtering algorithm to select the high quality sentence</a:t>
            </a:r>
          </a:p>
          <a:p>
            <a:pPr defTabSz="457200">
              <a:defRPr sz="1200"/>
            </a:p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2" name="Shape 632"/>
          <p:cNvSpPr/>
          <p:nvPr>
            <p:ph type="sldImg"/>
          </p:nvPr>
        </p:nvSpPr>
        <p:spPr>
          <a:prstGeom prst="rect">
            <a:avLst/>
          </a:prstGeom>
        </p:spPr>
        <p:txBody>
          <a:bodyPr/>
          <a:lstStyle/>
          <a:p>
            <a:pPr/>
          </a:p>
        </p:txBody>
      </p:sp>
      <p:sp>
        <p:nvSpPr>
          <p:cNvPr id="633" name="Shape 633"/>
          <p:cNvSpPr/>
          <p:nvPr>
            <p:ph type="body" sz="quarter" idx="1"/>
          </p:nvPr>
        </p:nvSpPr>
        <p:spPr>
          <a:prstGeom prst="rect">
            <a:avLst/>
          </a:prstGeom>
        </p:spPr>
        <p:txBody>
          <a:bodyPr/>
          <a:lstStyle/>
          <a:p>
            <a:pPr defTabSz="457200">
              <a:defRPr sz="1200"/>
            </a:pPr>
            <a:r>
              <a:t>we use Google playstore data as the data source, so we collect these data, we clean it, we split the sentence, and we build a filtering algorithm to select the high quality sentence</a:t>
            </a:r>
          </a:p>
          <a:p>
            <a:pPr defTabSz="457200">
              <a:defRPr sz="1200"/>
            </a:p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9" name="Shape 639"/>
          <p:cNvSpPr/>
          <p:nvPr>
            <p:ph type="sldImg"/>
          </p:nvPr>
        </p:nvSpPr>
        <p:spPr>
          <a:prstGeom prst="rect">
            <a:avLst/>
          </a:prstGeom>
        </p:spPr>
        <p:txBody>
          <a:bodyPr/>
          <a:lstStyle/>
          <a:p>
            <a:pPr/>
          </a:p>
        </p:txBody>
      </p:sp>
      <p:sp>
        <p:nvSpPr>
          <p:cNvPr id="640" name="Shape 640"/>
          <p:cNvSpPr/>
          <p:nvPr>
            <p:ph type="body" sz="quarter" idx="1"/>
          </p:nvPr>
        </p:nvSpPr>
        <p:spPr>
          <a:prstGeom prst="rect">
            <a:avLst/>
          </a:prstGeom>
        </p:spPr>
        <p:txBody>
          <a:bodyPr/>
          <a:lstStyle/>
          <a:p>
            <a:pPr defTabSz="457200">
              <a:defRPr sz="1200"/>
            </a:pPr>
            <a:r>
              <a:t>we use Google playstore data as the data source, so we collect these data, we clean it, we split the sentence, and we build a filtering algorithm to select the high quality sentence</a:t>
            </a:r>
          </a:p>
          <a:p>
            <a:pPr defTabSz="457200">
              <a:defRPr sz="1200"/>
            </a:p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6" name="Shape 646"/>
          <p:cNvSpPr/>
          <p:nvPr>
            <p:ph type="sldImg"/>
          </p:nvPr>
        </p:nvSpPr>
        <p:spPr>
          <a:prstGeom prst="rect">
            <a:avLst/>
          </a:prstGeom>
        </p:spPr>
        <p:txBody>
          <a:bodyPr/>
          <a:lstStyle/>
          <a:p>
            <a:pPr/>
          </a:p>
        </p:txBody>
      </p:sp>
      <p:sp>
        <p:nvSpPr>
          <p:cNvPr id="647" name="Shape 647"/>
          <p:cNvSpPr/>
          <p:nvPr>
            <p:ph type="body" sz="quarter" idx="1"/>
          </p:nvPr>
        </p:nvSpPr>
        <p:spPr>
          <a:prstGeom prst="rect">
            <a:avLst/>
          </a:prstGeom>
        </p:spPr>
        <p:txBody>
          <a:bodyPr/>
          <a:lstStyle/>
          <a:p>
            <a:pPr defTabSz="457200">
              <a:defRPr sz="1200"/>
            </a:pPr>
            <a:r>
              <a:t>we use Google playstore data as the data source, so we collect these data, we clean it, we split the sentence, and we build a filtering algorithm to select the high quality sentence</a:t>
            </a:r>
          </a:p>
          <a:p>
            <a:pPr defTabSz="457200">
              <a:defRPr sz="1200"/>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0" name="Shape 150"/>
          <p:cNvSpPr/>
          <p:nvPr>
            <p:ph type="sldImg"/>
          </p:nvPr>
        </p:nvSpPr>
        <p:spPr>
          <a:prstGeom prst="rect">
            <a:avLst/>
          </a:prstGeom>
        </p:spPr>
        <p:txBody>
          <a:bodyPr/>
          <a:lstStyle/>
          <a:p>
            <a:pPr/>
          </a:p>
        </p:txBody>
      </p:sp>
      <p:sp>
        <p:nvSpPr>
          <p:cNvPr id="151" name="Shape 151"/>
          <p:cNvSpPr/>
          <p:nvPr>
            <p:ph type="body" sz="quarter" idx="1"/>
          </p:nvPr>
        </p:nvSpPr>
        <p:spPr>
          <a:prstGeom prst="rect">
            <a:avLst/>
          </a:prstGeom>
        </p:spPr>
        <p:txBody>
          <a:bodyPr/>
          <a:lstStyle/>
          <a:p>
            <a:pPr defTabSz="457200">
              <a:defRPr sz="1200"/>
            </a:pPr>
            <a:r>
              <a:t>we use Google playstore data as the data source, so we collect these data, we clean it, we split the sentence, and we build a filtering algorithm to select the high quality sentence</a:t>
            </a:r>
          </a:p>
          <a:p>
            <a:pPr defTabSz="457200">
              <a:defRPr sz="1200"/>
            </a:p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5" name="Shape 655"/>
          <p:cNvSpPr/>
          <p:nvPr>
            <p:ph type="sldImg"/>
          </p:nvPr>
        </p:nvSpPr>
        <p:spPr>
          <a:prstGeom prst="rect">
            <a:avLst/>
          </a:prstGeom>
        </p:spPr>
        <p:txBody>
          <a:bodyPr/>
          <a:lstStyle/>
          <a:p>
            <a:pPr/>
          </a:p>
        </p:txBody>
      </p:sp>
      <p:sp>
        <p:nvSpPr>
          <p:cNvPr id="656" name="Shape 656"/>
          <p:cNvSpPr/>
          <p:nvPr>
            <p:ph type="body" sz="quarter" idx="1"/>
          </p:nvPr>
        </p:nvSpPr>
        <p:spPr>
          <a:prstGeom prst="rect">
            <a:avLst/>
          </a:prstGeom>
        </p:spPr>
        <p:txBody>
          <a:bodyPr/>
          <a:lstStyle/>
          <a:p>
            <a:pPr defTabSz="457200">
              <a:defRPr sz="1200"/>
            </a:pPr>
            <a:r>
              <a:t>we use Google playstore data as the data source, so we collect these data, we clean it, we split the sentence, and we build a filtering algorithm to select the high quality sentence</a:t>
            </a:r>
          </a:p>
          <a:p>
            <a:pPr defTabSz="457200">
              <a:defRPr sz="1200"/>
            </a:p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2" name="Shape 662"/>
          <p:cNvSpPr/>
          <p:nvPr>
            <p:ph type="sldImg"/>
          </p:nvPr>
        </p:nvSpPr>
        <p:spPr>
          <a:prstGeom prst="rect">
            <a:avLst/>
          </a:prstGeom>
        </p:spPr>
        <p:txBody>
          <a:bodyPr/>
          <a:lstStyle/>
          <a:p>
            <a:pPr/>
          </a:p>
        </p:txBody>
      </p:sp>
      <p:sp>
        <p:nvSpPr>
          <p:cNvPr id="663" name="Shape 663"/>
          <p:cNvSpPr/>
          <p:nvPr>
            <p:ph type="body" sz="quarter" idx="1"/>
          </p:nvPr>
        </p:nvSpPr>
        <p:spPr>
          <a:prstGeom prst="rect">
            <a:avLst/>
          </a:prstGeom>
        </p:spPr>
        <p:txBody>
          <a:bodyPr/>
          <a:lstStyle/>
          <a:p>
            <a:pPr defTabSz="457200">
              <a:defRPr sz="1200"/>
            </a:pPr>
            <a:r>
              <a:t>we use Google playstore data as the data source, so we collect these data, we clean it, we split the sentence, and we build a filtering algorithm to select the high quality sentence</a:t>
            </a:r>
          </a:p>
          <a:p>
            <a:pPr defTabSz="457200">
              <a:defRPr sz="1200"/>
            </a:p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9" name="Shape 669"/>
          <p:cNvSpPr/>
          <p:nvPr>
            <p:ph type="sldImg"/>
          </p:nvPr>
        </p:nvSpPr>
        <p:spPr>
          <a:prstGeom prst="rect">
            <a:avLst/>
          </a:prstGeom>
        </p:spPr>
        <p:txBody>
          <a:bodyPr/>
          <a:lstStyle/>
          <a:p>
            <a:pPr/>
          </a:p>
        </p:txBody>
      </p:sp>
      <p:sp>
        <p:nvSpPr>
          <p:cNvPr id="670" name="Shape 670"/>
          <p:cNvSpPr/>
          <p:nvPr>
            <p:ph type="body" sz="quarter" idx="1"/>
          </p:nvPr>
        </p:nvSpPr>
        <p:spPr>
          <a:prstGeom prst="rect">
            <a:avLst/>
          </a:prstGeom>
        </p:spPr>
        <p:txBody>
          <a:bodyPr/>
          <a:lstStyle/>
          <a:p>
            <a:pPr defTabSz="457200">
              <a:defRPr sz="1200"/>
            </a:pPr>
            <a:r>
              <a:t>we use Google playstore data as the data source, so we collect these data, we clean it, we split the sentence, and we build a filtering algorithm to select the high quality sentence</a:t>
            </a:r>
          </a:p>
          <a:p>
            <a:pPr defTabSz="457200">
              <a:defRPr sz="1200"/>
            </a:p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6" name="Shape 676"/>
          <p:cNvSpPr/>
          <p:nvPr>
            <p:ph type="sldImg"/>
          </p:nvPr>
        </p:nvSpPr>
        <p:spPr>
          <a:prstGeom prst="rect">
            <a:avLst/>
          </a:prstGeom>
        </p:spPr>
        <p:txBody>
          <a:bodyPr/>
          <a:lstStyle/>
          <a:p>
            <a:pPr/>
          </a:p>
        </p:txBody>
      </p:sp>
      <p:sp>
        <p:nvSpPr>
          <p:cNvPr id="677" name="Shape 677"/>
          <p:cNvSpPr/>
          <p:nvPr>
            <p:ph type="body" sz="quarter" idx="1"/>
          </p:nvPr>
        </p:nvSpPr>
        <p:spPr>
          <a:prstGeom prst="rect">
            <a:avLst/>
          </a:prstGeom>
        </p:spPr>
        <p:txBody>
          <a:bodyPr/>
          <a:lstStyle/>
          <a:p>
            <a:pPr defTabSz="457200">
              <a:defRPr sz="1200"/>
            </a:pPr>
            <a:r>
              <a:t>we use Google playstore data as the data source, so we collect these data, we clean it, we split the sentence, and we build a filtering algorithm to select the high quality sentence</a:t>
            </a:r>
          </a:p>
          <a:p>
            <a:pPr defTabSz="457200">
              <a:defRPr sz="1200"/>
            </a:p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3" name="Shape 683"/>
          <p:cNvSpPr/>
          <p:nvPr>
            <p:ph type="sldImg"/>
          </p:nvPr>
        </p:nvSpPr>
        <p:spPr>
          <a:prstGeom prst="rect">
            <a:avLst/>
          </a:prstGeom>
        </p:spPr>
        <p:txBody>
          <a:bodyPr/>
          <a:lstStyle/>
          <a:p>
            <a:pPr/>
          </a:p>
        </p:txBody>
      </p:sp>
      <p:sp>
        <p:nvSpPr>
          <p:cNvPr id="684" name="Shape 684"/>
          <p:cNvSpPr/>
          <p:nvPr>
            <p:ph type="body" sz="quarter" idx="1"/>
          </p:nvPr>
        </p:nvSpPr>
        <p:spPr>
          <a:prstGeom prst="rect">
            <a:avLst/>
          </a:prstGeom>
        </p:spPr>
        <p:txBody>
          <a:bodyPr/>
          <a:lstStyle/>
          <a:p>
            <a:pPr defTabSz="457200">
              <a:defRPr sz="1200"/>
            </a:pPr>
            <a:r>
              <a:t>we use Google playstore data as the data source, so we collect these data, we clean it, we split the sentence, and we build a filtering algorithm to select the high quality sentence</a:t>
            </a:r>
          </a:p>
          <a:p>
            <a:pPr defTabSz="457200">
              <a:defRPr sz="1200"/>
            </a:p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0" name="Shape 690"/>
          <p:cNvSpPr/>
          <p:nvPr>
            <p:ph type="sldImg"/>
          </p:nvPr>
        </p:nvSpPr>
        <p:spPr>
          <a:prstGeom prst="rect">
            <a:avLst/>
          </a:prstGeom>
        </p:spPr>
        <p:txBody>
          <a:bodyPr/>
          <a:lstStyle/>
          <a:p>
            <a:pPr/>
          </a:p>
        </p:txBody>
      </p:sp>
      <p:sp>
        <p:nvSpPr>
          <p:cNvPr id="691" name="Shape 691"/>
          <p:cNvSpPr/>
          <p:nvPr>
            <p:ph type="body" sz="quarter" idx="1"/>
          </p:nvPr>
        </p:nvSpPr>
        <p:spPr>
          <a:prstGeom prst="rect">
            <a:avLst/>
          </a:prstGeom>
        </p:spPr>
        <p:txBody>
          <a:bodyPr/>
          <a:lstStyle/>
          <a:p>
            <a:pPr defTabSz="457200">
              <a:defRPr sz="1200"/>
            </a:pPr>
            <a:r>
              <a:t>we use Google playstore data as the data source, so we collect these data, we clean it, we split the sentence, and we build a filtering algorithm to select the high quality sentence</a:t>
            </a:r>
          </a:p>
          <a:p>
            <a:pPr defTabSz="457200">
              <a:defRPr sz="1200"/>
            </a:p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8" name="Shape 698"/>
          <p:cNvSpPr/>
          <p:nvPr>
            <p:ph type="sldImg"/>
          </p:nvPr>
        </p:nvSpPr>
        <p:spPr>
          <a:prstGeom prst="rect">
            <a:avLst/>
          </a:prstGeom>
        </p:spPr>
        <p:txBody>
          <a:bodyPr/>
          <a:lstStyle/>
          <a:p>
            <a:pPr/>
          </a:p>
        </p:txBody>
      </p:sp>
      <p:sp>
        <p:nvSpPr>
          <p:cNvPr id="699" name="Shape 699"/>
          <p:cNvSpPr/>
          <p:nvPr>
            <p:ph type="body" sz="quarter" idx="1"/>
          </p:nvPr>
        </p:nvSpPr>
        <p:spPr>
          <a:prstGeom prst="rect">
            <a:avLst/>
          </a:prstGeom>
        </p:spPr>
        <p:txBody>
          <a:bodyPr/>
          <a:lstStyle/>
          <a:p>
            <a:pPr defTabSz="457200">
              <a:defRPr sz="1200"/>
            </a:pPr>
            <a:r>
              <a:t>we use Google playstore data as the data source, so we collect these data, we clean it, we split the sentence, and we build a filtering algorithm to select the high quality sentence</a:t>
            </a:r>
          </a:p>
          <a:p>
            <a:pPr defTabSz="457200">
              <a:defRPr sz="1200"/>
            </a:p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6" name="Shape 706"/>
          <p:cNvSpPr/>
          <p:nvPr>
            <p:ph type="sldImg"/>
          </p:nvPr>
        </p:nvSpPr>
        <p:spPr>
          <a:prstGeom prst="rect">
            <a:avLst/>
          </a:prstGeom>
        </p:spPr>
        <p:txBody>
          <a:bodyPr/>
          <a:lstStyle/>
          <a:p>
            <a:pPr/>
          </a:p>
        </p:txBody>
      </p:sp>
      <p:sp>
        <p:nvSpPr>
          <p:cNvPr id="707" name="Shape 707"/>
          <p:cNvSpPr/>
          <p:nvPr>
            <p:ph type="body" sz="quarter" idx="1"/>
          </p:nvPr>
        </p:nvSpPr>
        <p:spPr>
          <a:prstGeom prst="rect">
            <a:avLst/>
          </a:prstGeom>
        </p:spPr>
        <p:txBody>
          <a:bodyPr/>
          <a:lstStyle/>
          <a:p>
            <a:pPr defTabSz="457200">
              <a:defRPr sz="1200"/>
            </a:pPr>
            <a:r>
              <a:t>we use Google playstore data as the data source, so we collect these data, we clean it, we split the sentence, and we build a filtering algorithm to select the high quality sentence</a:t>
            </a:r>
          </a:p>
          <a:p>
            <a:pPr defTabSz="457200">
              <a:defRPr sz="1200"/>
            </a:p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3" name="Shape 713"/>
          <p:cNvSpPr/>
          <p:nvPr>
            <p:ph type="sldImg"/>
          </p:nvPr>
        </p:nvSpPr>
        <p:spPr>
          <a:prstGeom prst="rect">
            <a:avLst/>
          </a:prstGeom>
        </p:spPr>
        <p:txBody>
          <a:bodyPr/>
          <a:lstStyle/>
          <a:p>
            <a:pPr/>
          </a:p>
        </p:txBody>
      </p:sp>
      <p:sp>
        <p:nvSpPr>
          <p:cNvPr id="714" name="Shape 714"/>
          <p:cNvSpPr/>
          <p:nvPr>
            <p:ph type="body" sz="quarter" idx="1"/>
          </p:nvPr>
        </p:nvSpPr>
        <p:spPr>
          <a:prstGeom prst="rect">
            <a:avLst/>
          </a:prstGeom>
        </p:spPr>
        <p:txBody>
          <a:bodyPr/>
          <a:lstStyle/>
          <a:p>
            <a:pPr defTabSz="457200">
              <a:defRPr sz="1200"/>
            </a:pPr>
            <a:r>
              <a:t>we use Google playstore data as the data source, so we collect these data, we clean it, we split the sentence, and we build a filtering algorithm to select the high quality sentence</a:t>
            </a:r>
          </a:p>
          <a:p>
            <a:pPr defTabSz="457200">
              <a:defRPr sz="1200"/>
            </a:p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0" name="Shape 720"/>
          <p:cNvSpPr/>
          <p:nvPr>
            <p:ph type="sldImg"/>
          </p:nvPr>
        </p:nvSpPr>
        <p:spPr>
          <a:prstGeom prst="rect">
            <a:avLst/>
          </a:prstGeom>
        </p:spPr>
        <p:txBody>
          <a:bodyPr/>
          <a:lstStyle/>
          <a:p>
            <a:pPr/>
          </a:p>
        </p:txBody>
      </p:sp>
      <p:sp>
        <p:nvSpPr>
          <p:cNvPr id="721" name="Shape 721"/>
          <p:cNvSpPr/>
          <p:nvPr>
            <p:ph type="body" sz="quarter" idx="1"/>
          </p:nvPr>
        </p:nvSpPr>
        <p:spPr>
          <a:prstGeom prst="rect">
            <a:avLst/>
          </a:prstGeom>
        </p:spPr>
        <p:txBody>
          <a:bodyPr/>
          <a:lstStyle/>
          <a:p>
            <a:pPr defTabSz="457200">
              <a:defRPr sz="1200"/>
            </a:pPr>
            <a:r>
              <a:t>we use Google playstore data as the data source, so we collect these data, we clean it, we split the sentence, and we build a filtering algorithm to select the high quality sentence</a:t>
            </a:r>
          </a:p>
          <a:p>
            <a:pPr defTabSz="457200">
              <a:defRPr sz="1200"/>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Shape 158"/>
          <p:cNvSpPr/>
          <p:nvPr>
            <p:ph type="sldImg"/>
          </p:nvPr>
        </p:nvSpPr>
        <p:spPr>
          <a:prstGeom prst="rect">
            <a:avLst/>
          </a:prstGeom>
        </p:spPr>
        <p:txBody>
          <a:bodyPr/>
          <a:lstStyle/>
          <a:p>
            <a:pPr/>
          </a:p>
        </p:txBody>
      </p:sp>
      <p:sp>
        <p:nvSpPr>
          <p:cNvPr id="159" name="Shape 159"/>
          <p:cNvSpPr/>
          <p:nvPr>
            <p:ph type="body" sz="quarter" idx="1"/>
          </p:nvPr>
        </p:nvSpPr>
        <p:spPr>
          <a:prstGeom prst="rect">
            <a:avLst/>
          </a:prstGeom>
        </p:spPr>
        <p:txBody>
          <a:bodyPr/>
          <a:lstStyle/>
          <a:p>
            <a:pPr defTabSz="457200">
              <a:defRPr sz="1200"/>
            </a:pPr>
            <a:r>
              <a:t>we use Google playstore data as the data source, so we collect these data, we clean it, we split the sentence, and we build a filtering algorithm to select the high quality sentence</a:t>
            </a:r>
          </a:p>
          <a:p>
            <a:pPr defTabSz="457200">
              <a:defRPr sz="1200"/>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8" name="Shape 168"/>
          <p:cNvSpPr/>
          <p:nvPr>
            <p:ph type="sldImg"/>
          </p:nvPr>
        </p:nvSpPr>
        <p:spPr>
          <a:prstGeom prst="rect">
            <a:avLst/>
          </a:prstGeom>
        </p:spPr>
        <p:txBody>
          <a:bodyPr/>
          <a:lstStyle/>
          <a:p>
            <a:pPr/>
          </a:p>
        </p:txBody>
      </p:sp>
      <p:sp>
        <p:nvSpPr>
          <p:cNvPr id="169" name="Shape 169"/>
          <p:cNvSpPr/>
          <p:nvPr>
            <p:ph type="body" sz="quarter" idx="1"/>
          </p:nvPr>
        </p:nvSpPr>
        <p:spPr>
          <a:prstGeom prst="rect">
            <a:avLst/>
          </a:prstGeom>
        </p:spPr>
        <p:txBody>
          <a:bodyPr/>
          <a:lstStyle>
            <a:lvl1pPr defTabSz="457200">
              <a:defRPr sz="1200"/>
            </a:lvl1pPr>
          </a:lstStyle>
          <a:p>
            <a:pPr/>
            <a:r>
              <a:t>https://hackmd.io/@Raj-Ghugare/ryUfg7Qkw</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1" name="Picture 1" descr="Picture 1"/>
          <p:cNvPicPr>
            <a:picLocks noChangeAspect="1"/>
          </p:cNvPicPr>
          <p:nvPr/>
        </p:nvPicPr>
        <p:blipFill>
          <a:blip r:embed="rId3">
            <a:extLst/>
          </a:blip>
          <a:stretch>
            <a:fillRect/>
          </a:stretch>
        </p:blipFill>
        <p:spPr>
          <a:xfrm>
            <a:off x="3818012" y="4456155"/>
            <a:ext cx="960102" cy="166651"/>
          </a:xfrm>
          <a:prstGeom prst="rect">
            <a:avLst/>
          </a:prstGeom>
          <a:ln w="12700">
            <a:miter lim="400000"/>
          </a:ln>
        </p:spPr>
      </p:pic>
      <p:sp>
        <p:nvSpPr>
          <p:cNvPr id="12" name="Slide Number"/>
          <p:cNvSpPr txBox="1"/>
          <p:nvPr>
            <p:ph type="sldNum" sz="quarter" idx="2"/>
          </p:nvPr>
        </p:nvSpPr>
        <p:spPr>
          <a:xfrm>
            <a:off x="6996234" y="4532560"/>
            <a:ext cx="169614" cy="164034"/>
          </a:xfrm>
          <a:prstGeom prst="rect">
            <a:avLst/>
          </a:prstGeom>
        </p:spPr>
        <p:txBody>
          <a:bodyPr lIns="18516" tIns="18516" rIns="18516" bIns="18516"/>
          <a:lstStyle>
            <a:lvl1pPr defTabSz="457199">
              <a:defRPr sz="900">
                <a:solidFill>
                  <a:schemeClr val="accent1"/>
                </a:solidFill>
                <a:latin typeface="+mn-lt"/>
                <a:ea typeface="+mn-ea"/>
                <a:cs typeface="+mn-cs"/>
                <a:sym typeface="Trebuchet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87" name="Title Text"/>
          <p:cNvSpPr txBox="1"/>
          <p:nvPr>
            <p:ph type="title"/>
          </p:nvPr>
        </p:nvSpPr>
        <p:spPr>
          <a:prstGeom prst="rect">
            <a:avLst/>
          </a:prstGeom>
        </p:spPr>
        <p:txBody>
          <a:bodyPr/>
          <a:lstStyle/>
          <a:p>
            <a:pPr/>
            <a:r>
              <a:t>Title Text</a:t>
            </a:r>
          </a:p>
        </p:txBody>
      </p:sp>
      <p:sp>
        <p:nvSpPr>
          <p:cNvPr id="88"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8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Slide 1">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 name="Title Text"/>
          <p:cNvSpPr txBox="1"/>
          <p:nvPr>
            <p:ph type="title"/>
          </p:nvPr>
        </p:nvSpPr>
        <p:spPr>
          <a:xfrm>
            <a:off x="3874007" y="2077544"/>
            <a:ext cx="4443985" cy="610792"/>
          </a:xfrm>
          <a:prstGeom prst="rect">
            <a:avLst/>
          </a:prstGeom>
        </p:spPr>
        <p:txBody>
          <a:bodyPr lIns="18516" tIns="18516" rIns="18516" bIns="18516"/>
          <a:lstStyle>
            <a:lvl1pPr algn="ctr" defTabSz="457199">
              <a:lnSpc>
                <a:spcPct val="100000"/>
              </a:lnSpc>
              <a:defRPr sz="4000">
                <a:solidFill>
                  <a:schemeClr val="accent1"/>
                </a:solidFill>
                <a:latin typeface="Garamond"/>
                <a:ea typeface="Garamond"/>
                <a:cs typeface="Garamond"/>
                <a:sym typeface="Garamond"/>
              </a:defRPr>
            </a:lvl1pPr>
          </a:lstStyle>
          <a:p>
            <a:pPr/>
            <a:r>
              <a:t>Title Text</a:t>
            </a:r>
          </a:p>
        </p:txBody>
      </p:sp>
      <p:sp>
        <p:nvSpPr>
          <p:cNvPr id="20" name="Body Level One…"/>
          <p:cNvSpPr txBox="1"/>
          <p:nvPr>
            <p:ph type="body" sz="quarter" idx="1"/>
          </p:nvPr>
        </p:nvSpPr>
        <p:spPr>
          <a:xfrm>
            <a:off x="3874007" y="2688335"/>
            <a:ext cx="4389023" cy="1443322"/>
          </a:xfrm>
          <a:prstGeom prst="rect">
            <a:avLst/>
          </a:prstGeom>
        </p:spPr>
        <p:txBody>
          <a:bodyPr lIns="18516" tIns="18516" rIns="18516" bIns="18516"/>
          <a:lstStyle>
            <a:lvl1pPr marL="300037" indent="-300037" defTabSz="457199">
              <a:lnSpc>
                <a:spcPct val="100000"/>
              </a:lnSpc>
              <a:spcBef>
                <a:spcPts val="700"/>
              </a:spcBef>
              <a:defRPr>
                <a:solidFill>
                  <a:schemeClr val="accent1"/>
                </a:solidFill>
                <a:latin typeface="+mn-lt"/>
                <a:ea typeface="+mn-ea"/>
                <a:cs typeface="+mn-cs"/>
                <a:sym typeface="Trebuchet MS"/>
              </a:defRPr>
            </a:lvl1pPr>
            <a:lvl2pPr marL="742949" indent="-285749" defTabSz="457199">
              <a:lnSpc>
                <a:spcPct val="100000"/>
              </a:lnSpc>
              <a:spcBef>
                <a:spcPts val="700"/>
              </a:spcBef>
              <a:buChar char="–"/>
              <a:defRPr>
                <a:solidFill>
                  <a:schemeClr val="accent1"/>
                </a:solidFill>
                <a:latin typeface="+mn-lt"/>
                <a:ea typeface="+mn-ea"/>
                <a:cs typeface="+mn-cs"/>
                <a:sym typeface="Trebuchet MS"/>
              </a:defRPr>
            </a:lvl2pPr>
            <a:lvl3pPr marL="1181100" indent="-266700" defTabSz="457199">
              <a:lnSpc>
                <a:spcPct val="100000"/>
              </a:lnSpc>
              <a:spcBef>
                <a:spcPts val="700"/>
              </a:spcBef>
              <a:defRPr>
                <a:solidFill>
                  <a:schemeClr val="accent1"/>
                </a:solidFill>
                <a:latin typeface="+mn-lt"/>
                <a:ea typeface="+mn-ea"/>
                <a:cs typeface="+mn-cs"/>
                <a:sym typeface="Trebuchet MS"/>
              </a:defRPr>
            </a:lvl3pPr>
            <a:lvl4pPr marL="1691639" indent="-320039" defTabSz="457199">
              <a:lnSpc>
                <a:spcPct val="100000"/>
              </a:lnSpc>
              <a:spcBef>
                <a:spcPts val="700"/>
              </a:spcBef>
              <a:buChar char="–"/>
              <a:defRPr>
                <a:solidFill>
                  <a:schemeClr val="accent1"/>
                </a:solidFill>
                <a:latin typeface="+mn-lt"/>
                <a:ea typeface="+mn-ea"/>
                <a:cs typeface="+mn-cs"/>
                <a:sym typeface="Trebuchet MS"/>
              </a:defRPr>
            </a:lvl4pPr>
            <a:lvl5pPr marL="2148839" indent="-320039" defTabSz="457199">
              <a:lnSpc>
                <a:spcPct val="100000"/>
              </a:lnSpc>
              <a:spcBef>
                <a:spcPts val="700"/>
              </a:spcBef>
              <a:buChar char="»"/>
              <a:defRPr>
                <a:solidFill>
                  <a:schemeClr val="accent1"/>
                </a:solidFill>
                <a:latin typeface="+mn-lt"/>
                <a:ea typeface="+mn-ea"/>
                <a:cs typeface="+mn-cs"/>
                <a:sym typeface="Trebuchet MS"/>
              </a:defRPr>
            </a:lvl5pPr>
          </a:lstStyle>
          <a:p>
            <a:pPr/>
            <a:r>
              <a:t>Body Level One</a:t>
            </a:r>
          </a:p>
          <a:p>
            <a:pPr lvl="1"/>
            <a:r>
              <a:t>Body Level Two</a:t>
            </a:r>
          </a:p>
          <a:p>
            <a:pPr lvl="2"/>
            <a:r>
              <a:t>Body Level Three</a:t>
            </a:r>
          </a:p>
          <a:p>
            <a:pPr lvl="3"/>
            <a:r>
              <a:t>Body Level Four</a:t>
            </a:r>
          </a:p>
          <a:p>
            <a:pPr lvl="4"/>
            <a:r>
              <a:t>Body Level Five</a:t>
            </a:r>
          </a:p>
        </p:txBody>
      </p:sp>
      <p:sp>
        <p:nvSpPr>
          <p:cNvPr id="21" name="Slide Number"/>
          <p:cNvSpPr txBox="1"/>
          <p:nvPr>
            <p:ph type="sldNum" sz="quarter" idx="2"/>
          </p:nvPr>
        </p:nvSpPr>
        <p:spPr>
          <a:xfrm>
            <a:off x="8119169" y="4455757"/>
            <a:ext cx="258093" cy="240233"/>
          </a:xfrm>
          <a:prstGeom prst="rect">
            <a:avLst/>
          </a:prstGeom>
        </p:spPr>
        <p:txBody>
          <a:bodyPr lIns="18516" tIns="18516" rIns="18516" bIns="18516"/>
          <a:lstStyle>
            <a:lvl1pPr defTabSz="457199">
              <a:defRPr b="1" sz="1400">
                <a:solidFill>
                  <a:srgbClr val="FFFFFF"/>
                </a:solidFill>
                <a:latin typeface="+mn-lt"/>
                <a:ea typeface="+mn-ea"/>
                <a:cs typeface="+mn-cs"/>
                <a:sym typeface="Trebuchet M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28" name="Slide Number"/>
          <p:cNvSpPr txBox="1"/>
          <p:nvPr>
            <p:ph type="sldNum" sz="quarter" idx="2"/>
          </p:nvPr>
        </p:nvSpPr>
        <p:spPr>
          <a:xfrm>
            <a:off x="7936417" y="4490497"/>
            <a:ext cx="267653" cy="250885"/>
          </a:xfrm>
          <a:prstGeom prst="rect">
            <a:avLst/>
          </a:prstGeom>
        </p:spPr>
        <p:txBody>
          <a:bodyPr lIns="14465" tIns="14465" rIns="14465" bIns="14465" anchor="t"/>
          <a:lstStyle>
            <a:lvl1pPr algn="ctr" defTabSz="410764">
              <a:defRPr b="1" sz="16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35" name="Title Text"/>
          <p:cNvSpPr txBox="1"/>
          <p:nvPr>
            <p:ph type="title"/>
          </p:nvPr>
        </p:nvSpPr>
        <p:spPr>
          <a:xfrm>
            <a:off x="4515579" y="2112585"/>
            <a:ext cx="3160842" cy="614810"/>
          </a:xfrm>
          <a:prstGeom prst="rect">
            <a:avLst/>
          </a:prstGeom>
        </p:spPr>
        <p:txBody>
          <a:bodyPr lIns="14465" tIns="14465" rIns="14465" bIns="14465"/>
          <a:lstStyle>
            <a:lvl1pPr algn="ctr" defTabSz="410764">
              <a:lnSpc>
                <a:spcPct val="100000"/>
              </a:lnSpc>
              <a:defRPr sz="4800">
                <a:latin typeface="Helvetica Neue Medium"/>
                <a:ea typeface="Helvetica Neue Medium"/>
                <a:cs typeface="Helvetica Neue Medium"/>
                <a:sym typeface="Helvetica Neue Medium"/>
              </a:defRPr>
            </a:lvl1pPr>
          </a:lstStyle>
          <a:p>
            <a:pPr/>
            <a:r>
              <a:t>Title Text</a:t>
            </a:r>
          </a:p>
        </p:txBody>
      </p:sp>
      <p:sp>
        <p:nvSpPr>
          <p:cNvPr id="36" name="Slide Number"/>
          <p:cNvSpPr txBox="1"/>
          <p:nvPr>
            <p:ph type="sldNum" sz="quarter" idx="2"/>
          </p:nvPr>
        </p:nvSpPr>
        <p:spPr>
          <a:xfrm>
            <a:off x="6024791" y="4687550"/>
            <a:ext cx="140489" cy="127954"/>
          </a:xfrm>
          <a:prstGeom prst="rect">
            <a:avLst/>
          </a:prstGeom>
        </p:spPr>
        <p:txBody>
          <a:bodyPr lIns="14465" tIns="14465" rIns="14465" bIns="14465" anchor="t"/>
          <a:lstStyle>
            <a:lvl1pPr algn="ctr" defTabSz="410764">
              <a:defRPr sz="700">
                <a:solidFill>
                  <a:srgbClr val="000000"/>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43" name="/ 55"/>
          <p:cNvSpPr txBox="1"/>
          <p:nvPr/>
        </p:nvSpPr>
        <p:spPr>
          <a:xfrm>
            <a:off x="8117041" y="4483960"/>
            <a:ext cx="388665" cy="258985"/>
          </a:xfrm>
          <a:prstGeom prst="rect">
            <a:avLst/>
          </a:prstGeom>
          <a:ln w="3175">
            <a:miter lim="400000"/>
          </a:ln>
          <a:extLst>
            <a:ext uri="{C572A759-6A51-4108-AA02-DFA0A04FC94B}">
              <ma14:wrappingTextBoxFlag xmlns:ma14="http://schemas.microsoft.com/office/mac/drawingml/2011/main" val="1"/>
            </a:ext>
          </a:extLst>
        </p:spPr>
        <p:txBody>
          <a:bodyPr wrap="none" lIns="18516" tIns="18516" rIns="18516" bIns="18516">
            <a:spAutoFit/>
          </a:bodyPr>
          <a:lstStyle>
            <a:lvl1pPr>
              <a:defRPr b="1" sz="1600">
                <a:latin typeface="Arial"/>
                <a:ea typeface="Arial"/>
                <a:cs typeface="Arial"/>
                <a:sym typeface="Arial"/>
              </a:defRPr>
            </a:lvl1pPr>
          </a:lstStyle>
          <a:p>
            <a:pPr/>
            <a:r>
              <a:t>/ 55</a:t>
            </a:r>
          </a:p>
        </p:txBody>
      </p:sp>
      <p:sp>
        <p:nvSpPr>
          <p:cNvPr id="44" name="Slide Number"/>
          <p:cNvSpPr txBox="1"/>
          <p:nvPr>
            <p:ph type="sldNum" sz="quarter" idx="2"/>
          </p:nvPr>
        </p:nvSpPr>
        <p:spPr>
          <a:xfrm>
            <a:off x="7936417" y="4490497"/>
            <a:ext cx="267653" cy="250885"/>
          </a:xfrm>
          <a:prstGeom prst="rect">
            <a:avLst/>
          </a:prstGeom>
        </p:spPr>
        <p:txBody>
          <a:bodyPr lIns="14465" tIns="14465" rIns="14465" bIns="14465" anchor="t"/>
          <a:lstStyle>
            <a:lvl1pPr algn="ctr" defTabSz="410764">
              <a:defRPr b="1" sz="16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51" name="Title Text"/>
          <p:cNvSpPr txBox="1"/>
          <p:nvPr>
            <p:ph type="title"/>
          </p:nvPr>
        </p:nvSpPr>
        <p:spPr>
          <a:xfrm>
            <a:off x="3874007" y="2057298"/>
            <a:ext cx="4443985" cy="462916"/>
          </a:xfrm>
          <a:prstGeom prst="rect">
            <a:avLst/>
          </a:prstGeom>
        </p:spPr>
        <p:txBody>
          <a:bodyPr lIns="20410" tIns="20410" rIns="20410" bIns="20410"/>
          <a:lstStyle>
            <a:lvl1pPr algn="ctr" defTabSz="1007911">
              <a:lnSpc>
                <a:spcPct val="100000"/>
              </a:lnSpc>
            </a:lvl1pPr>
          </a:lstStyle>
          <a:p>
            <a:pPr/>
            <a:r>
              <a:t>Title Text</a:t>
            </a:r>
          </a:p>
        </p:txBody>
      </p:sp>
      <p:sp>
        <p:nvSpPr>
          <p:cNvPr id="52" name="Body Level One…"/>
          <p:cNvSpPr txBox="1"/>
          <p:nvPr>
            <p:ph type="body" sz="quarter" idx="1"/>
          </p:nvPr>
        </p:nvSpPr>
        <p:spPr>
          <a:xfrm>
            <a:off x="3874007" y="2665833"/>
            <a:ext cx="4443985" cy="1833016"/>
          </a:xfrm>
          <a:prstGeom prst="rect">
            <a:avLst/>
          </a:prstGeom>
        </p:spPr>
        <p:txBody>
          <a:bodyPr lIns="20410" tIns="20410" rIns="20410" bIns="20410"/>
          <a:lstStyle>
            <a:lvl1pPr marL="327086" indent="-327086" defTabSz="1007911">
              <a:lnSpc>
                <a:spcPct val="100000"/>
              </a:lnSpc>
              <a:spcBef>
                <a:spcPts val="800"/>
              </a:spcBef>
              <a:defRPr sz="3000"/>
            </a:lvl1pPr>
            <a:lvl2pPr marL="686093" indent="-308126" defTabSz="1007911">
              <a:lnSpc>
                <a:spcPct val="100000"/>
              </a:lnSpc>
              <a:spcBef>
                <a:spcPts val="800"/>
              </a:spcBef>
              <a:buChar char="–"/>
              <a:defRPr sz="3000"/>
            </a:lvl2pPr>
            <a:lvl3pPr marL="1039410" indent="-283476" defTabSz="1007911">
              <a:lnSpc>
                <a:spcPct val="100000"/>
              </a:lnSpc>
              <a:spcBef>
                <a:spcPts val="800"/>
              </a:spcBef>
              <a:defRPr sz="3000"/>
            </a:lvl3pPr>
            <a:lvl4pPr marL="1467402" indent="-333501" defTabSz="1007911">
              <a:lnSpc>
                <a:spcPct val="100000"/>
              </a:lnSpc>
              <a:spcBef>
                <a:spcPts val="800"/>
              </a:spcBef>
              <a:buChar char="–"/>
              <a:defRPr sz="3000"/>
            </a:lvl4pPr>
            <a:lvl5pPr marL="1845370" indent="-333501" defTabSz="1007911">
              <a:lnSpc>
                <a:spcPct val="100000"/>
              </a:lnSpc>
              <a:spcBef>
                <a:spcPts val="800"/>
              </a:spcBef>
              <a:buChar char="»"/>
              <a:defRPr sz="3000"/>
            </a:lvl5pPr>
          </a:lstStyle>
          <a:p>
            <a:pPr/>
            <a:r>
              <a:t>Body Level One</a:t>
            </a:r>
          </a:p>
          <a:p>
            <a:pPr lvl="1"/>
            <a:r>
              <a:t>Body Level Two</a:t>
            </a:r>
          </a:p>
          <a:p>
            <a:pPr lvl="2"/>
            <a:r>
              <a:t>Body Level Three</a:t>
            </a:r>
          </a:p>
          <a:p>
            <a:pPr lvl="3"/>
            <a:r>
              <a:t>Body Level Four</a:t>
            </a:r>
          </a:p>
          <a:p>
            <a:pPr lvl="4"/>
            <a:r>
              <a:t>Body Level Five</a:t>
            </a:r>
          </a:p>
        </p:txBody>
      </p:sp>
      <p:sp>
        <p:nvSpPr>
          <p:cNvPr id="53" name="Slide Number"/>
          <p:cNvSpPr txBox="1"/>
          <p:nvPr>
            <p:ph type="sldNum" sz="quarter" idx="2"/>
          </p:nvPr>
        </p:nvSpPr>
        <p:spPr>
          <a:xfrm>
            <a:off x="8148608" y="4610870"/>
            <a:ext cx="169385" cy="155295"/>
          </a:xfrm>
          <a:prstGeom prst="rect">
            <a:avLst/>
          </a:prstGeom>
        </p:spPr>
        <p:txBody>
          <a:bodyPr lIns="20410" tIns="20410" rIns="20410" bIns="20410"/>
          <a:lstStyle>
            <a:lvl1pPr defTabSz="1007911">
              <a:defRPr sz="9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Text, and Content">
    <p:spTree>
      <p:nvGrpSpPr>
        <p:cNvPr id="1" name=""/>
        <p:cNvGrpSpPr/>
        <p:nvPr/>
      </p:nvGrpSpPr>
      <p:grpSpPr>
        <a:xfrm>
          <a:off x="0" y="0"/>
          <a:ext cx="0" cy="0"/>
          <a:chOff x="0" y="0"/>
          <a:chExt cx="0" cy="0"/>
        </a:xfrm>
      </p:grpSpPr>
      <p:sp>
        <p:nvSpPr>
          <p:cNvPr id="60" name="Title Text"/>
          <p:cNvSpPr txBox="1"/>
          <p:nvPr>
            <p:ph type="title"/>
          </p:nvPr>
        </p:nvSpPr>
        <p:spPr>
          <a:xfrm>
            <a:off x="3997451" y="2287142"/>
            <a:ext cx="4197097" cy="462916"/>
          </a:xfrm>
          <a:prstGeom prst="rect">
            <a:avLst/>
          </a:prstGeom>
        </p:spPr>
        <p:txBody>
          <a:bodyPr lIns="20410" tIns="20410" rIns="20410" bIns="20410"/>
          <a:lstStyle>
            <a:lvl1pPr algn="ctr" defTabSz="1007911">
              <a:lnSpc>
                <a:spcPct val="100000"/>
              </a:lnSpc>
            </a:lvl1pPr>
          </a:lstStyle>
          <a:p>
            <a:pPr/>
            <a:r>
              <a:t>Title Text</a:t>
            </a:r>
          </a:p>
        </p:txBody>
      </p:sp>
      <p:sp>
        <p:nvSpPr>
          <p:cNvPr id="61" name="Body Level One…"/>
          <p:cNvSpPr txBox="1"/>
          <p:nvPr>
            <p:ph type="body" sz="quarter" idx="1"/>
          </p:nvPr>
        </p:nvSpPr>
        <p:spPr>
          <a:xfrm>
            <a:off x="3997451" y="2842641"/>
            <a:ext cx="2057401" cy="1666495"/>
          </a:xfrm>
          <a:prstGeom prst="rect">
            <a:avLst/>
          </a:prstGeom>
        </p:spPr>
        <p:txBody>
          <a:bodyPr lIns="20410" tIns="20410" rIns="20410" bIns="20410"/>
          <a:lstStyle>
            <a:lvl1pPr marL="327086" indent="-327086" defTabSz="1007911">
              <a:lnSpc>
                <a:spcPct val="100000"/>
              </a:lnSpc>
              <a:spcBef>
                <a:spcPts val="800"/>
              </a:spcBef>
              <a:defRPr sz="3000"/>
            </a:lvl1pPr>
            <a:lvl2pPr marL="686093" indent="-308126" defTabSz="1007911">
              <a:lnSpc>
                <a:spcPct val="100000"/>
              </a:lnSpc>
              <a:spcBef>
                <a:spcPts val="800"/>
              </a:spcBef>
              <a:buChar char="–"/>
              <a:defRPr sz="3000"/>
            </a:lvl2pPr>
            <a:lvl3pPr marL="1039410" indent="-283476" defTabSz="1007911">
              <a:lnSpc>
                <a:spcPct val="100000"/>
              </a:lnSpc>
              <a:spcBef>
                <a:spcPts val="800"/>
              </a:spcBef>
              <a:defRPr sz="3000"/>
            </a:lvl3pPr>
            <a:lvl4pPr marL="1467402" indent="-333501" defTabSz="1007911">
              <a:lnSpc>
                <a:spcPct val="100000"/>
              </a:lnSpc>
              <a:spcBef>
                <a:spcPts val="800"/>
              </a:spcBef>
              <a:buChar char="–"/>
              <a:defRPr sz="3000"/>
            </a:lvl4pPr>
            <a:lvl5pPr marL="1845370" indent="-333501" defTabSz="1007911">
              <a:lnSpc>
                <a:spcPct val="100000"/>
              </a:lnSpc>
              <a:spcBef>
                <a:spcPts val="800"/>
              </a:spcBef>
              <a:buChar char="»"/>
              <a:defRPr sz="3000"/>
            </a:lvl5pPr>
          </a:lstStyle>
          <a:p>
            <a:pPr/>
            <a:r>
              <a:t>Body Level One</a:t>
            </a:r>
          </a:p>
          <a:p>
            <a:pPr lvl="1"/>
            <a:r>
              <a:t>Body Level Two</a:t>
            </a:r>
          </a:p>
          <a:p>
            <a:pPr lvl="2"/>
            <a:r>
              <a:t>Body Level Three</a:t>
            </a:r>
          </a:p>
          <a:p>
            <a:pPr lvl="3"/>
            <a:r>
              <a:t>Body Level Four</a:t>
            </a:r>
          </a:p>
          <a:p>
            <a:pPr lvl="4"/>
            <a:r>
              <a:t>Body Level Five</a:t>
            </a:r>
          </a:p>
        </p:txBody>
      </p:sp>
      <p:sp>
        <p:nvSpPr>
          <p:cNvPr id="62" name="Slide Number"/>
          <p:cNvSpPr txBox="1"/>
          <p:nvPr>
            <p:ph type="sldNum" sz="quarter" idx="2"/>
          </p:nvPr>
        </p:nvSpPr>
        <p:spPr>
          <a:xfrm>
            <a:off x="8148608" y="4610870"/>
            <a:ext cx="169385" cy="155295"/>
          </a:xfrm>
          <a:prstGeom prst="rect">
            <a:avLst/>
          </a:prstGeom>
        </p:spPr>
        <p:txBody>
          <a:bodyPr lIns="20410" tIns="20410" rIns="20410" bIns="20410"/>
          <a:lstStyle>
            <a:lvl1pPr defTabSz="1007911">
              <a:defRPr sz="9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69" name="Title Text"/>
          <p:cNvSpPr txBox="1"/>
          <p:nvPr>
            <p:ph type="title"/>
          </p:nvPr>
        </p:nvSpPr>
        <p:spPr>
          <a:xfrm>
            <a:off x="3611689" y="2040254"/>
            <a:ext cx="4937761" cy="401194"/>
          </a:xfrm>
          <a:prstGeom prst="rect">
            <a:avLst/>
          </a:prstGeom>
        </p:spPr>
        <p:txBody>
          <a:bodyPr lIns="20410" tIns="20410" rIns="20410" bIns="20410"/>
          <a:lstStyle>
            <a:lvl1pPr algn="ctr" defTabSz="1007911">
              <a:lnSpc>
                <a:spcPct val="100000"/>
              </a:lnSpc>
              <a:defRPr sz="4000"/>
            </a:lvl1pPr>
          </a:lstStyle>
          <a:p>
            <a:pPr/>
            <a:r>
              <a:t>Title Text</a:t>
            </a:r>
          </a:p>
        </p:txBody>
      </p:sp>
      <p:sp>
        <p:nvSpPr>
          <p:cNvPr id="70" name="Body Level One…"/>
          <p:cNvSpPr txBox="1"/>
          <p:nvPr>
            <p:ph type="body" sz="quarter" idx="1"/>
          </p:nvPr>
        </p:nvSpPr>
        <p:spPr>
          <a:xfrm>
            <a:off x="3709415" y="2503169"/>
            <a:ext cx="4773170" cy="2036827"/>
          </a:xfrm>
          <a:prstGeom prst="rect">
            <a:avLst/>
          </a:prstGeom>
        </p:spPr>
        <p:txBody>
          <a:bodyPr lIns="20410" tIns="20410" rIns="20410" bIns="20410"/>
          <a:lstStyle>
            <a:lvl1pPr marL="327086" indent="-327086" defTabSz="1007911">
              <a:lnSpc>
                <a:spcPct val="100000"/>
              </a:lnSpc>
              <a:spcBef>
                <a:spcPts val="800"/>
              </a:spcBef>
              <a:defRPr sz="3000"/>
            </a:lvl1pPr>
            <a:lvl2pPr marL="686093" indent="-308126" defTabSz="1007911">
              <a:lnSpc>
                <a:spcPct val="100000"/>
              </a:lnSpc>
              <a:spcBef>
                <a:spcPts val="800"/>
              </a:spcBef>
              <a:buChar char="–"/>
              <a:defRPr sz="3000"/>
            </a:lvl2pPr>
            <a:lvl3pPr marL="1039410" indent="-283476" defTabSz="1007911">
              <a:lnSpc>
                <a:spcPct val="100000"/>
              </a:lnSpc>
              <a:spcBef>
                <a:spcPts val="800"/>
              </a:spcBef>
              <a:defRPr sz="3000"/>
            </a:lvl3pPr>
            <a:lvl4pPr marL="1467402" indent="-333501" defTabSz="1007911">
              <a:lnSpc>
                <a:spcPct val="100000"/>
              </a:lnSpc>
              <a:spcBef>
                <a:spcPts val="800"/>
              </a:spcBef>
              <a:buChar char="–"/>
              <a:defRPr sz="3000"/>
            </a:lvl4pPr>
            <a:lvl5pPr marL="1845370" indent="-333501" defTabSz="1007911">
              <a:lnSpc>
                <a:spcPct val="100000"/>
              </a:lnSpc>
              <a:spcBef>
                <a:spcPts val="800"/>
              </a:spcBef>
              <a:buChar char="»"/>
              <a:defRPr sz="3000"/>
            </a:lvl5pPr>
          </a:lstStyle>
          <a:p>
            <a:pPr/>
            <a:r>
              <a:t>Body Level One</a:t>
            </a:r>
          </a:p>
          <a:p>
            <a:pPr lvl="1"/>
            <a:r>
              <a:t>Body Level Two</a:t>
            </a:r>
          </a:p>
          <a:p>
            <a:pPr lvl="2"/>
            <a:r>
              <a:t>Body Level Three</a:t>
            </a:r>
          </a:p>
          <a:p>
            <a:pPr lvl="3"/>
            <a:r>
              <a:t>Body Level Four</a:t>
            </a:r>
          </a:p>
          <a:p>
            <a:pPr lvl="4"/>
            <a:r>
              <a:t>Body Level Five</a:t>
            </a:r>
          </a:p>
        </p:txBody>
      </p:sp>
      <p:sp>
        <p:nvSpPr>
          <p:cNvPr id="71" name="Slide Number"/>
          <p:cNvSpPr txBox="1"/>
          <p:nvPr>
            <p:ph type="sldNum" sz="quarter" idx="2"/>
          </p:nvPr>
        </p:nvSpPr>
        <p:spPr>
          <a:xfrm>
            <a:off x="8395496" y="4666163"/>
            <a:ext cx="169385" cy="155296"/>
          </a:xfrm>
          <a:prstGeom prst="rect">
            <a:avLst/>
          </a:prstGeom>
        </p:spPr>
        <p:txBody>
          <a:bodyPr lIns="20410" tIns="20410" rIns="20410" bIns="20410"/>
          <a:lstStyle>
            <a:lvl1pPr defTabSz="1007911">
              <a:defRPr sz="9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78" name="Title Text"/>
          <p:cNvSpPr txBox="1"/>
          <p:nvPr>
            <p:ph type="title"/>
          </p:nvPr>
        </p:nvSpPr>
        <p:spPr>
          <a:xfrm>
            <a:off x="3966590" y="2188130"/>
            <a:ext cx="4258820" cy="536854"/>
          </a:xfrm>
          <a:prstGeom prst="rect">
            <a:avLst/>
          </a:prstGeom>
        </p:spPr>
        <p:txBody>
          <a:bodyPr lIns="18516" tIns="18516" rIns="18516" bIns="18516"/>
          <a:lstStyle>
            <a:lvl1pPr defTabSz="914399">
              <a:defRPr sz="4000"/>
            </a:lvl1pPr>
          </a:lstStyle>
          <a:p>
            <a:pPr/>
            <a:r>
              <a:t>Title Text</a:t>
            </a:r>
          </a:p>
        </p:txBody>
      </p:sp>
      <p:sp>
        <p:nvSpPr>
          <p:cNvPr id="79" name="Body Level One…"/>
          <p:cNvSpPr txBox="1"/>
          <p:nvPr>
            <p:ph type="body" sz="quarter" idx="1"/>
          </p:nvPr>
        </p:nvSpPr>
        <p:spPr>
          <a:xfrm>
            <a:off x="3966590" y="2779633"/>
            <a:ext cx="4258820" cy="1762293"/>
          </a:xfrm>
          <a:prstGeom prst="rect">
            <a:avLst/>
          </a:prstGeom>
        </p:spPr>
        <p:txBody>
          <a:bodyPr lIns="18516" tIns="18516" rIns="18516" bIns="18516"/>
          <a:lstStyle>
            <a:lvl1pPr marL="195942" indent="-195942" defTabSz="914399">
              <a:defRPr sz="2400"/>
            </a:lvl1pPr>
            <a:lvl2pPr marL="685800" indent="-228600" defTabSz="914399">
              <a:defRPr sz="2400"/>
            </a:lvl2pPr>
            <a:lvl3pPr marL="1188719" indent="-274319" defTabSz="914399">
              <a:defRPr sz="2400"/>
            </a:lvl3pPr>
            <a:lvl4pPr marL="1676400" indent="-304800" defTabSz="914399">
              <a:defRPr sz="2400"/>
            </a:lvl4pPr>
            <a:lvl5pPr marL="2133600" indent="-304800" defTabSz="914399">
              <a:defRPr sz="2400"/>
            </a:lvl5pPr>
          </a:lstStyle>
          <a:p>
            <a:pPr/>
            <a:r>
              <a:t>Body Level One</a:t>
            </a:r>
          </a:p>
          <a:p>
            <a:pPr lvl="1"/>
            <a:r>
              <a:t>Body Level Two</a:t>
            </a:r>
          </a:p>
          <a:p>
            <a:pPr lvl="2"/>
            <a:r>
              <a:t>Body Level Three</a:t>
            </a:r>
          </a:p>
          <a:p>
            <a:pPr lvl="3"/>
            <a:r>
              <a:t>Body Level Four</a:t>
            </a:r>
          </a:p>
          <a:p>
            <a:pPr lvl="4"/>
            <a:r>
              <a:t>Body Level Five</a:t>
            </a:r>
          </a:p>
        </p:txBody>
      </p:sp>
      <p:sp>
        <p:nvSpPr>
          <p:cNvPr id="80" name="Slide Number"/>
          <p:cNvSpPr txBox="1"/>
          <p:nvPr>
            <p:ph type="sldNum" sz="quarter" idx="2"/>
          </p:nvPr>
        </p:nvSpPr>
        <p:spPr>
          <a:xfrm>
            <a:off x="8059812" y="4612761"/>
            <a:ext cx="165597" cy="151508"/>
          </a:xfrm>
          <a:prstGeom prst="rect">
            <a:avLst/>
          </a:prstGeom>
        </p:spPr>
        <p:txBody>
          <a:bodyPr lIns="18516" tIns="18516" rIns="18516" bIns="18516"/>
          <a:lstStyle>
            <a:lvl1pPr defTabSz="914399">
              <a:defRPr sz="900"/>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838200" y="365125"/>
            <a:ext cx="10515600" cy="1325563"/>
          </a:xfrm>
          <a:prstGeom prst="rect">
            <a:avLst/>
          </a:prstGeom>
          <a:ln w="3175">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3" name="Body Level One…"/>
          <p:cNvSpPr txBox="1"/>
          <p:nvPr>
            <p:ph type="body" idx="1"/>
          </p:nvPr>
        </p:nvSpPr>
        <p:spPr>
          <a:xfrm>
            <a:off x="838200" y="1825625"/>
            <a:ext cx="10515600" cy="4351338"/>
          </a:xfrm>
          <a:prstGeom prst="rect">
            <a:avLst/>
          </a:prstGeom>
          <a:ln w="3175">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095176" y="6414760"/>
            <a:ext cx="258624" cy="248305"/>
          </a:xfrm>
          <a:prstGeom prst="rect">
            <a:avLst/>
          </a:prstGeom>
          <a:ln w="3175">
            <a:miter lim="400000"/>
          </a:ln>
        </p:spPr>
        <p:txBody>
          <a:bodyPr wrap="none" lIns="45719" rIns="45719" anchor="ctr">
            <a:spAutoFit/>
          </a:bodyPr>
          <a:lstStyle>
            <a:lvl1pPr algn="r" defTabSz="914400">
              <a:defRPr sz="1200">
                <a:solidFill>
                  <a:schemeClr val="accent4"/>
                </a:solidFill>
                <a:latin typeface="Calibri"/>
                <a:ea typeface="Calibri"/>
                <a:cs typeface="Calibri"/>
                <a:sym typeface="Calibri"/>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transition xmlns:p14="http://schemas.microsoft.com/office/powerpoint/2010/main" spd="med" advClick="1"/>
  <p:txStyles>
    <p:titleStyle>
      <a:lvl1pPr marL="0" marR="0" indent="0" algn="l" defTabSz="91440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a:ea typeface="Calibri"/>
          <a:cs typeface="Calibri"/>
          <a:sym typeface="Calibri"/>
        </a:defRPr>
      </a:lvl1pPr>
      <a:lvl2pPr marL="0" marR="0" indent="0" algn="l" defTabSz="91440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a:ea typeface="Calibri"/>
          <a:cs typeface="Calibri"/>
          <a:sym typeface="Calibri"/>
        </a:defRPr>
      </a:lvl2pPr>
      <a:lvl3pPr marL="0" marR="0" indent="0" algn="l" defTabSz="91440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a:ea typeface="Calibri"/>
          <a:cs typeface="Calibri"/>
          <a:sym typeface="Calibri"/>
        </a:defRPr>
      </a:lvl3pPr>
      <a:lvl4pPr marL="0" marR="0" indent="0" algn="l" defTabSz="91440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a:ea typeface="Calibri"/>
          <a:cs typeface="Calibri"/>
          <a:sym typeface="Calibri"/>
        </a:defRPr>
      </a:lvl4pPr>
      <a:lvl5pPr marL="0" marR="0" indent="0" algn="l" defTabSz="91440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a:ea typeface="Calibri"/>
          <a:cs typeface="Calibri"/>
          <a:sym typeface="Calibri"/>
        </a:defRPr>
      </a:lvl5pPr>
      <a:lvl6pPr marL="0" marR="0" indent="0" algn="l" defTabSz="91440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a:ea typeface="Calibri"/>
          <a:cs typeface="Calibri"/>
          <a:sym typeface="Calibri"/>
        </a:defRPr>
      </a:lvl6pPr>
      <a:lvl7pPr marL="0" marR="0" indent="0" algn="l" defTabSz="91440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a:ea typeface="Calibri"/>
          <a:cs typeface="Calibri"/>
          <a:sym typeface="Calibri"/>
        </a:defRPr>
      </a:lvl7pPr>
      <a:lvl8pPr marL="0" marR="0" indent="0" algn="l" defTabSz="91440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a:ea typeface="Calibri"/>
          <a:cs typeface="Calibri"/>
          <a:sym typeface="Calibri"/>
        </a:defRPr>
      </a:lvl8pPr>
      <a:lvl9pPr marL="0" marR="0" indent="0" algn="l" defTabSz="914400" latinLnBrk="0">
        <a:lnSpc>
          <a:spcPct val="90000"/>
        </a:lnSpc>
        <a:spcBef>
          <a:spcPts val="0"/>
        </a:spcBef>
        <a:spcAft>
          <a:spcPts val="0"/>
        </a:spcAft>
        <a:buClrTx/>
        <a:buSzTx/>
        <a:buFontTx/>
        <a:buNone/>
        <a:tabLst/>
        <a:defRPr b="0" baseline="0" cap="none" i="0" spc="0" strike="noStrike" sz="4400" u="none">
          <a:solidFill>
            <a:srgbClr val="000000"/>
          </a:solidFill>
          <a:uFillTx/>
          <a:latin typeface="Calibri"/>
          <a:ea typeface="Calibri"/>
          <a:cs typeface="Calibri"/>
          <a:sym typeface="Calibri"/>
        </a:defRPr>
      </a:lvl9pPr>
    </p:titleStyle>
    <p:bodyStyle>
      <a:lvl1pPr marL="228600" marR="0" indent="-228600" algn="l" defTabSz="91440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Calibri"/>
          <a:ea typeface="Calibri"/>
          <a:cs typeface="Calibri"/>
          <a:sym typeface="Calibri"/>
        </a:defRPr>
      </a:lvl1pPr>
      <a:lvl2pPr marL="723900" marR="0" indent="-266700" algn="l" defTabSz="91440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Calibri"/>
          <a:ea typeface="Calibri"/>
          <a:cs typeface="Calibri"/>
          <a:sym typeface="Calibri"/>
        </a:defRPr>
      </a:lvl2pPr>
      <a:lvl3pPr marL="1234439" marR="0" indent="-320039" algn="l" defTabSz="91440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Calibri"/>
          <a:ea typeface="Calibri"/>
          <a:cs typeface="Calibri"/>
          <a:sym typeface="Calibri"/>
        </a:defRPr>
      </a:lvl3pPr>
      <a:lvl4pPr marL="1727200" marR="0" indent="-355600" algn="l" defTabSz="91440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Calibri"/>
          <a:ea typeface="Calibri"/>
          <a:cs typeface="Calibri"/>
          <a:sym typeface="Calibri"/>
        </a:defRPr>
      </a:lvl4pPr>
      <a:lvl5pPr marL="2184400" marR="0" indent="-355600" algn="l" defTabSz="91440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Calibri"/>
          <a:ea typeface="Calibri"/>
          <a:cs typeface="Calibri"/>
          <a:sym typeface="Calibri"/>
        </a:defRPr>
      </a:lvl5pPr>
      <a:lvl6pPr marL="2641600" marR="0" indent="-355600" algn="l" defTabSz="91440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Calibri"/>
          <a:ea typeface="Calibri"/>
          <a:cs typeface="Calibri"/>
          <a:sym typeface="Calibri"/>
        </a:defRPr>
      </a:lvl6pPr>
      <a:lvl7pPr marL="3098800" marR="0" indent="-355600" algn="l" defTabSz="91440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Calibri"/>
          <a:ea typeface="Calibri"/>
          <a:cs typeface="Calibri"/>
          <a:sym typeface="Calibri"/>
        </a:defRPr>
      </a:lvl7pPr>
      <a:lvl8pPr marL="3556000" marR="0" indent="-355600" algn="l" defTabSz="91440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Calibri"/>
          <a:ea typeface="Calibri"/>
          <a:cs typeface="Calibri"/>
          <a:sym typeface="Calibri"/>
        </a:defRPr>
      </a:lvl8pPr>
      <a:lvl9pPr marL="4013200" marR="0" indent="-355600" algn="l" defTabSz="914400" latinLnBrk="0">
        <a:lnSpc>
          <a:spcPct val="90000"/>
        </a:lnSpc>
        <a:spcBef>
          <a:spcPts val="1000"/>
        </a:spcBef>
        <a:spcAft>
          <a:spcPts val="0"/>
        </a:spcAft>
        <a:buClrTx/>
        <a:buSzPct val="100000"/>
        <a:buFont typeface="Arial"/>
        <a:buChar char="•"/>
        <a:tabLst/>
        <a:defRPr b="0" baseline="0" cap="none" i="0" spc="0" strike="noStrike" sz="2800" u="none">
          <a:solidFill>
            <a:srgbClr val="000000"/>
          </a:solidFill>
          <a:uFillTx/>
          <a:latin typeface="Calibri"/>
          <a:ea typeface="Calibri"/>
          <a:cs typeface="Calibri"/>
          <a:sym typeface="Calibri"/>
        </a:defRPr>
      </a:lvl9pPr>
    </p:bodyStyle>
    <p:otherStyle>
      <a:lvl1pPr marL="0" marR="0" indent="0" algn="r" defTabSz="91440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457200" algn="r" defTabSz="91440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914400" algn="r" defTabSz="91440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1371600" algn="r" defTabSz="91440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1828800" algn="r" defTabSz="91440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2286000" algn="r" defTabSz="91440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2743200" algn="r" defTabSz="91440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3200400" algn="r" defTabSz="91440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3657600" algn="r" defTabSz="91440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1.tif"/></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2.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16.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8.png"/><Relationship Id="rId4" Type="http://schemas.openxmlformats.org/officeDocument/2006/relationships/image" Target="../media/image19.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t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2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2.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3.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26.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7.png"/><Relationship Id="rId4" Type="http://schemas.openxmlformats.org/officeDocument/2006/relationships/image" Target="../media/image28.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9.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tif"/></Relationships>

</file>

<file path=ppt/slides/_rels/slide2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tif"/></Relationships>

</file>

<file path=ppt/slides/_rels/slide2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6.tif"/></Relationships>

</file>

<file path=ppt/slides/_rels/slide2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tif"/></Relationships>

</file>

<file path=ppt/slides/_rels/slide3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hyperlink" Target="http://automl.org" TargetMode="External"/></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5.png"/><Relationship Id="rId4" Type="http://schemas.openxmlformats.org/officeDocument/2006/relationships/image" Target="../media/image36.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7.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41.png"/><Relationship Id="rId7" Type="http://schemas.openxmlformats.org/officeDocument/2006/relationships/image" Target="../media/image42.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3.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7" Type="http://schemas.openxmlformats.org/officeDocument/2006/relationships/image" Target="../media/image48.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9.png"/><Relationship Id="rId4" Type="http://schemas.openxmlformats.org/officeDocument/2006/relationships/image" Target="../media/image50.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8.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9.png"/><Relationship Id="rId4" Type="http://schemas.openxmlformats.org/officeDocument/2006/relationships/image" Target="../media/image60.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61.png"/><Relationship Id="rId4" Type="http://schemas.openxmlformats.org/officeDocument/2006/relationships/image" Target="../media/image62.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3.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64.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tif"/></Relationships>

</file>

<file path=ppt/slides/_rels/slide4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65.png"/><Relationship Id="rId4" Type="http://schemas.openxmlformats.org/officeDocument/2006/relationships/image" Target="../media/image66.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67.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tif"/><Relationship Id="rId4" Type="http://schemas.openxmlformats.org/officeDocument/2006/relationships/image" Target="../media/image3.tif"/></Relationships>

</file>

<file path=ppt/slides/_rels/slide5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tif"/></Relationships>

</file>

<file path=ppt/slides/_rels/slide51.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image" Target="../media/image7.tif"/></Relationships>

</file>

<file path=ppt/slides/_rels/slide5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6.tif"/><Relationship Id="rId4" Type="http://schemas.openxmlformats.org/officeDocument/2006/relationships/image" Target="../media/image8.tif"/></Relationships>

</file>

<file path=ppt/slides/_rels/slide5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9.tif"/></Relationships>

</file>

<file path=ppt/slides/_rels/slide5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video" Target="../media/media1.mp4"/><Relationship Id="rId4" Type="http://schemas.microsoft.com/office/2007/relationships/media" Target="../media/media1.mp4"/><Relationship Id="rId5" Type="http://schemas.openxmlformats.org/officeDocument/2006/relationships/image" Target="../media/image68.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69.png"/><Relationship Id="rId4" Type="http://schemas.openxmlformats.org/officeDocument/2006/relationships/image" Target="../media/image70.png"/><Relationship Id="rId5" Type="http://schemas.openxmlformats.org/officeDocument/2006/relationships/image" Target="../media/image71.png"/></Relationships>

</file>

<file path=ppt/slides/_rels/slide5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72.png"/></Relationships>

</file>

<file path=ppt/slides/_rels/slide5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tif"/></Relationships>

</file>

<file path=ppt/slides/_rels/slide6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73.png"/><Relationship Id="rId4" Type="http://schemas.openxmlformats.org/officeDocument/2006/relationships/image" Target="../media/image74.png"/></Relationships>

</file>

<file path=ppt/slides/_rels/slide6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75.png"/></Relationships>

</file>

<file path=ppt/slides/_rels/slide6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7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5.png"/></Relationships>

</file>

<file path=ppt/slides/_rels/slide7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77.png"/></Relationships>

</file>

<file path=ppt/slides/_rels/slide7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78.png"/><Relationship Id="rId4" Type="http://schemas.openxmlformats.org/officeDocument/2006/relationships/image" Target="../media/image79.png"/><Relationship Id="rId5" Type="http://schemas.openxmlformats.org/officeDocument/2006/relationships/image" Target="../media/image80.png"/></Relationships>

</file>

<file path=ppt/slides/_rels/slide7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81.png"/></Relationships>

</file>

<file path=ppt/slides/_rels/slide7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82.png"/></Relationships>

</file>

<file path=ppt/slides/_rels/slide7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83.png"/></Relationships>

</file>

<file path=ppt/slides/_rels/slide7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75.png"/></Relationships>

</file>

<file path=ppt/slides/_rels/slide7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84.png"/></Relationships>

</file>

<file path=ppt/slides/_rels/slide7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 Id="rId3" Type="http://schemas.openxmlformats.org/officeDocument/2006/relationships/image" Target="../media/image85.png"/><Relationship Id="rId4" Type="http://schemas.openxmlformats.org/officeDocument/2006/relationships/image" Target="../media/image86.png"/></Relationships>

</file>

<file path=ppt/slides/_rels/slide7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87.png"/><Relationship Id="rId4" Type="http://schemas.openxmlformats.org/officeDocument/2006/relationships/image" Target="../media/image86.png"/></Relationships>

</file>

<file path=ppt/slides/_rels/slide7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88.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8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89.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 name="Slide Number"/>
          <p:cNvSpPr txBox="1"/>
          <p:nvPr>
            <p:ph type="sldNum" sz="quarter" idx="4294967295"/>
          </p:nvPr>
        </p:nvSpPr>
        <p:spPr>
          <a:xfrm>
            <a:off x="10857975" y="6049983"/>
            <a:ext cx="225399" cy="355227"/>
          </a:xfrm>
          <a:prstGeom prst="rect">
            <a:avLst/>
          </a:prstGeom>
          <a:extLst>
            <a:ext uri="{C572A759-6A51-4108-AA02-DFA0A04FC94B}">
              <ma14:wrappingTextBoxFlag xmlns:ma14="http://schemas.microsoft.com/office/mac/drawingml/2011/main" val="1"/>
            </a:ext>
          </a:extLst>
        </p:spPr>
        <p:txBody>
          <a:bodyPr lIns="35717" tIns="35717" rIns="35717" bIns="35717" anchor="t"/>
          <a:lstStyle>
            <a:lvl1pPr algn="ctr" defTabSz="410764">
              <a:defRPr b="1" sz="2000">
                <a:solidFill>
                  <a:srgbClr val="000000"/>
                </a:solidFill>
                <a:latin typeface="Arial"/>
                <a:ea typeface="Arial"/>
                <a:cs typeface="Arial"/>
                <a:sym typeface="Arial"/>
              </a:defRPr>
            </a:lvl1pPr>
          </a:lstStyle>
          <a:p>
            <a:pPr/>
            <a:fld id="{86CB4B4D-7CA3-9044-876B-883B54F8677D}" type="slidenum"/>
          </a:p>
        </p:txBody>
      </p:sp>
      <p:sp>
        <p:nvSpPr>
          <p:cNvPr id="99" name="Title 1"/>
          <p:cNvSpPr txBox="1"/>
          <p:nvPr/>
        </p:nvSpPr>
        <p:spPr>
          <a:xfrm>
            <a:off x="1162541" y="1220906"/>
            <a:ext cx="9545015" cy="1610120"/>
          </a:xfrm>
          <a:prstGeom prst="rect">
            <a:avLst/>
          </a:prstGeom>
          <a:ln w="3175">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457200">
              <a:lnSpc>
                <a:spcPts val="5600"/>
              </a:lnSpc>
              <a:spcBef>
                <a:spcPts val="1200"/>
              </a:spcBef>
              <a:defRPr b="1" sz="3200">
                <a:solidFill>
                  <a:srgbClr val="000000"/>
                </a:solidFill>
                <a:latin typeface="Arial"/>
                <a:ea typeface="Arial"/>
                <a:cs typeface="Arial"/>
                <a:sym typeface="Arial"/>
              </a:defRPr>
            </a:lvl1pPr>
          </a:lstStyle>
          <a:p>
            <a:pPr/>
            <a:r>
              <a:t>CS 589 Fall 2021 Lecture</a:t>
            </a:r>
          </a:p>
        </p:txBody>
      </p:sp>
      <p:sp>
        <p:nvSpPr>
          <p:cNvPr id="100" name="TextBox 6"/>
          <p:cNvSpPr txBox="1"/>
          <p:nvPr/>
        </p:nvSpPr>
        <p:spPr>
          <a:xfrm>
            <a:off x="1433758" y="4230289"/>
            <a:ext cx="7648084" cy="1733299"/>
          </a:xfrm>
          <a:prstGeom prst="rect">
            <a:avLst/>
          </a:prstGeom>
          <a:ln w="3175">
            <a:miter lim="400000"/>
          </a:ln>
          <a:extLst>
            <a:ext uri="{C572A759-6A51-4108-AA02-DFA0A04FC94B}">
              <ma14:wrappingTextBoxFlag xmlns:ma14="http://schemas.microsoft.com/office/mac/drawingml/2011/main" val="1"/>
            </a:ext>
          </a:extLst>
        </p:spPr>
        <p:txBody>
          <a:bodyPr lIns="45718" tIns="45718" rIns="45718" bIns="45718">
            <a:spAutoFit/>
          </a:bodyPr>
          <a:lstStyle/>
          <a:p>
            <a:pPr defTabSz="457200">
              <a:defRPr b="1" sz="2200">
                <a:solidFill>
                  <a:srgbClr val="000000"/>
                </a:solidFill>
                <a:latin typeface="Arial"/>
                <a:ea typeface="Arial"/>
                <a:cs typeface="Arial"/>
                <a:sym typeface="Arial"/>
              </a:defRPr>
            </a:pPr>
          </a:p>
          <a:p>
            <a:pPr defTabSz="457200">
              <a:defRPr b="1" sz="2200">
                <a:solidFill>
                  <a:srgbClr val="000000"/>
                </a:solidFill>
                <a:latin typeface="Arial"/>
                <a:ea typeface="Arial"/>
                <a:cs typeface="Arial"/>
                <a:sym typeface="Arial"/>
              </a:defRPr>
            </a:pPr>
            <a:r>
              <a:t>Monday 6:30-9:00                        </a:t>
            </a:r>
          </a:p>
          <a:p>
            <a:pPr defTabSz="457200">
              <a:defRPr b="1" sz="2200">
                <a:solidFill>
                  <a:srgbClr val="000000"/>
                </a:solidFill>
                <a:latin typeface="Arial"/>
                <a:ea typeface="Arial"/>
                <a:cs typeface="Arial"/>
                <a:sym typeface="Arial"/>
              </a:defRPr>
            </a:pPr>
            <a:r>
              <a:t>Babbio 122</a:t>
            </a:r>
          </a:p>
          <a:p>
            <a:pPr defTabSz="457200">
              <a:defRPr b="1" sz="2200">
                <a:solidFill>
                  <a:srgbClr val="000000"/>
                </a:solidFill>
                <a:latin typeface="Arial"/>
                <a:ea typeface="Arial"/>
                <a:cs typeface="Arial"/>
                <a:sym typeface="Arial"/>
              </a:defRPr>
            </a:pPr>
            <a:r>
              <a:t>                          </a:t>
            </a:r>
          </a:p>
        </p:txBody>
      </p:sp>
      <p:sp>
        <p:nvSpPr>
          <p:cNvPr id="101" name="TextBox 6"/>
          <p:cNvSpPr txBox="1"/>
          <p:nvPr/>
        </p:nvSpPr>
        <p:spPr>
          <a:xfrm>
            <a:off x="4991681" y="3067223"/>
            <a:ext cx="2756667" cy="412499"/>
          </a:xfrm>
          <a:prstGeom prst="rect">
            <a:avLst/>
          </a:prstGeom>
          <a:ln w="3175">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457200">
              <a:defRPr b="1" sz="2200">
                <a:solidFill>
                  <a:srgbClr val="000000"/>
                </a:solidFill>
                <a:latin typeface="Arial"/>
                <a:ea typeface="Arial"/>
                <a:cs typeface="Arial"/>
                <a:sym typeface="Arial"/>
              </a:defRPr>
            </a:lvl1pPr>
          </a:lstStyle>
          <a:p>
            <a:pPr/>
            <a:r>
              <a:t>Frontier topics</a:t>
            </a:r>
          </a:p>
        </p:txBody>
      </p:sp>
      <p:pic>
        <p:nvPicPr>
          <p:cNvPr id="102" name="Image" descr="Image"/>
          <p:cNvPicPr>
            <a:picLocks noChangeAspect="1"/>
          </p:cNvPicPr>
          <p:nvPr/>
        </p:nvPicPr>
        <p:blipFill>
          <a:blip r:embed="rId3">
            <a:extLst/>
          </a:blip>
          <a:stretch>
            <a:fillRect/>
          </a:stretch>
        </p:blipFill>
        <p:spPr>
          <a:xfrm>
            <a:off x="7924800" y="3657600"/>
            <a:ext cx="3245342" cy="1817724"/>
          </a:xfrm>
          <a:prstGeom prst="rect">
            <a:avLst/>
          </a:prstGeom>
          <a:ln w="12700">
            <a:miter lim="400000"/>
          </a:ln>
        </p:spPr>
      </p:pic>
      <p:sp>
        <p:nvSpPr>
          <p:cNvPr id="103" name="TextBox 6"/>
          <p:cNvSpPr txBox="1"/>
          <p:nvPr/>
        </p:nvSpPr>
        <p:spPr>
          <a:xfrm>
            <a:off x="7986958" y="5758505"/>
            <a:ext cx="7648084" cy="226985"/>
          </a:xfrm>
          <a:prstGeom prst="rect">
            <a:avLst/>
          </a:prstGeom>
          <a:ln w="3175">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457200">
              <a:defRPr sz="1000">
                <a:solidFill>
                  <a:schemeClr val="accent4">
                    <a:lumOff val="-10666"/>
                  </a:schemeClr>
                </a:solidFill>
                <a:latin typeface="Arial"/>
                <a:ea typeface="Arial"/>
                <a:cs typeface="Arial"/>
                <a:sym typeface="Arial"/>
              </a:defRPr>
            </a:lvl1pPr>
          </a:lstStyle>
          <a:p>
            <a:pPr/>
            <a:r>
              <a:t>photo: https://www.scubedstudios.com/information-retrieval/</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Effect of the temperature parameter T"/>
          <p:cNvSpPr txBox="1"/>
          <p:nvPr>
            <p:ph type="title" idx="4294967295"/>
          </p:nvPr>
        </p:nvSpPr>
        <p:spPr>
          <a:xfrm>
            <a:off x="555322" y="501909"/>
            <a:ext cx="10118371" cy="799725"/>
          </a:xfrm>
          <a:prstGeom prst="rect">
            <a:avLst/>
          </a:prstGeom>
        </p:spPr>
        <p:txBody>
          <a:bodyPr lIns="18516" tIns="18516" rIns="18516" bIns="18516" anchor="t"/>
          <a:lstStyle>
            <a:lvl1pPr defTabSz="457199">
              <a:lnSpc>
                <a:spcPct val="100000"/>
              </a:lnSpc>
              <a:defRPr b="1" sz="3000">
                <a:latin typeface="Arial"/>
                <a:ea typeface="Arial"/>
                <a:cs typeface="Arial"/>
                <a:sym typeface="Arial"/>
              </a:defRPr>
            </a:lvl1pPr>
          </a:lstStyle>
          <a:p>
            <a:pPr/>
            <a:r>
              <a:t>Effect of the temperature parameter T</a:t>
            </a:r>
          </a:p>
        </p:txBody>
      </p:sp>
      <p:sp>
        <p:nvSpPr>
          <p:cNvPr id="172" name="Compute the gradient of C w.r.t. z (derivation can be found on https://hackmd.io/@Raj-Ghugare/ryUfg7Qkw):…"/>
          <p:cNvSpPr txBox="1"/>
          <p:nvPr>
            <p:ph type="body" idx="4294967295"/>
          </p:nvPr>
        </p:nvSpPr>
        <p:spPr>
          <a:xfrm>
            <a:off x="606495" y="1395782"/>
            <a:ext cx="10497024" cy="5014111"/>
          </a:xfrm>
          <a:prstGeom prst="rect">
            <a:avLst/>
          </a:prstGeom>
        </p:spPr>
        <p:txBody>
          <a:bodyPr/>
          <a:lstStyle/>
          <a:p>
            <a:pPr marL="342900" indent="-342900" defTabSz="457200">
              <a:lnSpc>
                <a:spcPct val="100000"/>
              </a:lnSpc>
              <a:spcBef>
                <a:spcPts val="500"/>
              </a:spcBef>
              <a:defRPr sz="2400">
                <a:latin typeface="Arial"/>
                <a:ea typeface="Arial"/>
                <a:cs typeface="Arial"/>
                <a:sym typeface="Arial"/>
              </a:defRPr>
            </a:pPr>
            <a:r>
              <a:t>Compute the gradient of C w.r.t. z (derivation can be found on https://hackmd.io/@Raj-Ghugare/ryUfg7Qkw):</a:t>
            </a:r>
          </a:p>
          <a:p>
            <a:pPr marL="342900" indent="-342900" defTabSz="457200">
              <a:lnSpc>
                <a:spcPct val="100000"/>
              </a:lnSpc>
              <a:spcBef>
                <a:spcPts val="500"/>
              </a:spcBef>
              <a:defRPr sz="2400">
                <a:latin typeface="Arial"/>
                <a:ea typeface="Arial"/>
                <a:cs typeface="Arial"/>
                <a:sym typeface="Arial"/>
              </a:defRPr>
            </a:pPr>
          </a:p>
          <a:p>
            <a:pPr marL="342900" indent="-342900" defTabSz="457200">
              <a:lnSpc>
                <a:spcPct val="100000"/>
              </a:lnSpc>
              <a:spcBef>
                <a:spcPts val="500"/>
              </a:spcBef>
              <a:defRPr sz="2400">
                <a:latin typeface="Arial"/>
                <a:ea typeface="Arial"/>
                <a:cs typeface="Arial"/>
                <a:sym typeface="Arial"/>
              </a:defRPr>
            </a:pPr>
          </a:p>
          <a:p>
            <a:pPr marL="342900" indent="-342900" defTabSz="457200">
              <a:lnSpc>
                <a:spcPct val="100000"/>
              </a:lnSpc>
              <a:spcBef>
                <a:spcPts val="500"/>
              </a:spcBef>
              <a:defRPr sz="2400">
                <a:latin typeface="Arial"/>
                <a:ea typeface="Arial"/>
                <a:cs typeface="Arial"/>
                <a:sym typeface="Arial"/>
              </a:defRPr>
            </a:pPr>
            <a:r>
              <a:t>When T is high (similar to optimizing the square loss):</a:t>
            </a:r>
          </a:p>
          <a:p>
            <a:pPr marL="342900" indent="-342900" defTabSz="457200">
              <a:lnSpc>
                <a:spcPct val="100000"/>
              </a:lnSpc>
              <a:spcBef>
                <a:spcPts val="500"/>
              </a:spcBef>
              <a:defRPr sz="2400">
                <a:latin typeface="Arial"/>
                <a:ea typeface="Arial"/>
                <a:cs typeface="Arial"/>
                <a:sym typeface="Arial"/>
              </a:defRPr>
            </a:pPr>
          </a:p>
          <a:p>
            <a:pPr marL="342900" indent="-342900" defTabSz="457200">
              <a:lnSpc>
                <a:spcPct val="100000"/>
              </a:lnSpc>
              <a:spcBef>
                <a:spcPts val="500"/>
              </a:spcBef>
              <a:defRPr sz="2400">
                <a:latin typeface="Arial"/>
                <a:ea typeface="Arial"/>
                <a:cs typeface="Arial"/>
                <a:sym typeface="Arial"/>
              </a:defRPr>
            </a:pPr>
          </a:p>
          <a:p>
            <a:pPr marL="342900" indent="-342900" defTabSz="457200">
              <a:lnSpc>
                <a:spcPct val="100000"/>
              </a:lnSpc>
              <a:spcBef>
                <a:spcPts val="500"/>
              </a:spcBef>
              <a:defRPr sz="2400">
                <a:latin typeface="Arial"/>
                <a:ea typeface="Arial"/>
                <a:cs typeface="Arial"/>
                <a:sym typeface="Arial"/>
              </a:defRPr>
            </a:pPr>
            <a:r>
              <a:t>When T is low:</a:t>
            </a:r>
          </a:p>
          <a:p>
            <a:pPr lvl="1" marL="800100" indent="-342900" defTabSz="457200">
              <a:lnSpc>
                <a:spcPct val="100000"/>
              </a:lnSpc>
              <a:spcBef>
                <a:spcPts val="500"/>
              </a:spcBef>
              <a:defRPr sz="2400">
                <a:latin typeface="Arial"/>
                <a:ea typeface="Arial"/>
                <a:cs typeface="Arial"/>
                <a:sym typeface="Arial"/>
              </a:defRPr>
            </a:pPr>
            <a:r>
              <a:t>Focus less on matching the very negative logits</a:t>
            </a:r>
          </a:p>
          <a:p>
            <a:pPr lvl="1" marL="800100" indent="-342900" defTabSz="457200">
              <a:lnSpc>
                <a:spcPct val="100000"/>
              </a:lnSpc>
              <a:spcBef>
                <a:spcPts val="500"/>
              </a:spcBef>
              <a:defRPr sz="2400">
                <a:latin typeface="Arial"/>
                <a:ea typeface="Arial"/>
                <a:cs typeface="Arial"/>
                <a:sym typeface="Arial"/>
              </a:defRPr>
            </a:pPr>
          </a:p>
          <a:p>
            <a:pPr marL="342900" indent="-342900" defTabSz="457200">
              <a:lnSpc>
                <a:spcPct val="100000"/>
              </a:lnSpc>
              <a:spcBef>
                <a:spcPts val="500"/>
              </a:spcBef>
              <a:defRPr sz="2400">
                <a:latin typeface="Arial"/>
                <a:ea typeface="Arial"/>
                <a:cs typeface="Arial"/>
                <a:sym typeface="Arial"/>
              </a:defRPr>
            </a:pPr>
            <a:r>
              <a:t>When the gap between model size is large, intermediate T is useful for ignoring the very negative logits</a:t>
            </a:r>
          </a:p>
        </p:txBody>
      </p:sp>
      <p:pic>
        <p:nvPicPr>
          <p:cNvPr id="173" name="Image" descr="Image"/>
          <p:cNvPicPr>
            <a:picLocks noChangeAspect="1"/>
          </p:cNvPicPr>
          <p:nvPr/>
        </p:nvPicPr>
        <p:blipFill>
          <a:blip r:embed="rId3">
            <a:extLst/>
          </a:blip>
          <a:stretch>
            <a:fillRect/>
          </a:stretch>
        </p:blipFill>
        <p:spPr>
          <a:xfrm>
            <a:off x="3458360" y="2198599"/>
            <a:ext cx="5045979" cy="951826"/>
          </a:xfrm>
          <a:prstGeom prst="rect">
            <a:avLst/>
          </a:prstGeom>
          <a:ln w="12700">
            <a:miter lim="400000"/>
          </a:ln>
        </p:spPr>
      </p:pic>
      <p:pic>
        <p:nvPicPr>
          <p:cNvPr id="174" name="Image" descr="Image"/>
          <p:cNvPicPr>
            <a:picLocks noChangeAspect="1"/>
          </p:cNvPicPr>
          <p:nvPr/>
        </p:nvPicPr>
        <p:blipFill>
          <a:blip r:embed="rId4">
            <a:extLst/>
          </a:blip>
          <a:stretch>
            <a:fillRect/>
          </a:stretch>
        </p:blipFill>
        <p:spPr>
          <a:xfrm>
            <a:off x="1676412" y="3445637"/>
            <a:ext cx="4483101" cy="914401"/>
          </a:xfrm>
          <a:prstGeom prst="rect">
            <a:avLst/>
          </a:prstGeom>
          <a:ln w="12700">
            <a:miter lim="400000"/>
          </a:ln>
        </p:spPr>
      </p:pic>
      <p:pic>
        <p:nvPicPr>
          <p:cNvPr id="175" name="Image" descr="Image"/>
          <p:cNvPicPr>
            <a:picLocks noChangeAspect="1"/>
          </p:cNvPicPr>
          <p:nvPr/>
        </p:nvPicPr>
        <p:blipFill>
          <a:blip r:embed="rId5">
            <a:extLst/>
          </a:blip>
          <a:stretch>
            <a:fillRect/>
          </a:stretch>
        </p:blipFill>
        <p:spPr>
          <a:xfrm>
            <a:off x="6013736" y="3521837"/>
            <a:ext cx="1947056" cy="662828"/>
          </a:xfrm>
          <a:prstGeom prst="rect">
            <a:avLst/>
          </a:prstGeom>
          <a:ln w="12700">
            <a:miter lim="400000"/>
          </a:ln>
        </p:spPr>
      </p:pic>
      <p:pic>
        <p:nvPicPr>
          <p:cNvPr id="176" name="Image" descr="Image"/>
          <p:cNvPicPr>
            <a:picLocks noChangeAspect="1"/>
          </p:cNvPicPr>
          <p:nvPr/>
        </p:nvPicPr>
        <p:blipFill>
          <a:blip r:embed="rId6">
            <a:extLst/>
          </a:blip>
          <a:stretch>
            <a:fillRect/>
          </a:stretch>
        </p:blipFill>
        <p:spPr>
          <a:xfrm>
            <a:off x="8692836" y="3858387"/>
            <a:ext cx="1816101" cy="342901"/>
          </a:xfrm>
          <a:prstGeom prst="rect">
            <a:avLst/>
          </a:prstGeom>
          <a:ln w="12700">
            <a:miter lim="400000"/>
          </a:ln>
        </p:spPr>
      </p:pic>
      <p:sp>
        <p:nvSpPr>
          <p:cNvPr id="177" name="when"/>
          <p:cNvSpPr txBox="1"/>
          <p:nvPr/>
        </p:nvSpPr>
        <p:spPr>
          <a:xfrm>
            <a:off x="8039596" y="3803708"/>
            <a:ext cx="650636" cy="350660"/>
          </a:xfrm>
          <a:prstGeom prst="rect">
            <a:avLst/>
          </a:prstGeom>
          <a:ln w="3175">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i="1" sz="1800">
                <a:solidFill>
                  <a:srgbClr val="000000"/>
                </a:solidFill>
                <a:latin typeface="Arial"/>
                <a:ea typeface="Arial"/>
                <a:cs typeface="Arial"/>
                <a:sym typeface="Arial"/>
              </a:defRPr>
            </a:lvl1pPr>
          </a:lstStyle>
          <a:p>
            <a:pPr/>
            <a:r>
              <a:t>when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1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7" grpId="1"/>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Knowledge distillation: Preliminary experiment on MNIST"/>
          <p:cNvSpPr txBox="1"/>
          <p:nvPr>
            <p:ph type="title" idx="4294967295"/>
          </p:nvPr>
        </p:nvSpPr>
        <p:spPr>
          <a:xfrm>
            <a:off x="555322" y="501909"/>
            <a:ext cx="10633445" cy="799725"/>
          </a:xfrm>
          <a:prstGeom prst="rect">
            <a:avLst/>
          </a:prstGeom>
        </p:spPr>
        <p:txBody>
          <a:bodyPr lIns="18516" tIns="18516" rIns="18516" bIns="18516" anchor="t"/>
          <a:lstStyle>
            <a:lvl1pPr defTabSz="457199">
              <a:lnSpc>
                <a:spcPct val="100000"/>
              </a:lnSpc>
              <a:defRPr b="1" sz="3000">
                <a:latin typeface="Arial"/>
                <a:ea typeface="Arial"/>
                <a:cs typeface="Arial"/>
                <a:sym typeface="Arial"/>
              </a:defRPr>
            </a:lvl1pPr>
          </a:lstStyle>
          <a:p>
            <a:pPr/>
            <a:r>
              <a:t>Knowledge distillation: Preliminary experiment on MNIST</a:t>
            </a:r>
          </a:p>
        </p:txBody>
      </p:sp>
      <p:sp>
        <p:nvSpPr>
          <p:cNvPr id="182" name="Data:…"/>
          <p:cNvSpPr txBox="1"/>
          <p:nvPr>
            <p:ph type="body" sz="half" idx="4294967295"/>
          </p:nvPr>
        </p:nvSpPr>
        <p:spPr>
          <a:xfrm>
            <a:off x="831810" y="1545992"/>
            <a:ext cx="6683356" cy="4387737"/>
          </a:xfrm>
          <a:prstGeom prst="rect">
            <a:avLst/>
          </a:prstGeom>
        </p:spPr>
        <p:txBody>
          <a:bodyPr/>
          <a:lstStyle/>
          <a:p>
            <a:pPr marL="305180" indent="-305180" defTabSz="406908">
              <a:lnSpc>
                <a:spcPct val="100000"/>
              </a:lnSpc>
              <a:spcBef>
                <a:spcPts val="500"/>
              </a:spcBef>
              <a:defRPr sz="2136">
                <a:latin typeface="Arial"/>
                <a:ea typeface="Arial"/>
                <a:cs typeface="Arial"/>
                <a:sym typeface="Arial"/>
              </a:defRPr>
            </a:pPr>
            <a:r>
              <a:t>Data:</a:t>
            </a:r>
          </a:p>
          <a:p>
            <a:pPr lvl="1" marL="712088" indent="-305180" defTabSz="406908">
              <a:lnSpc>
                <a:spcPct val="100000"/>
              </a:lnSpc>
              <a:spcBef>
                <a:spcPts val="500"/>
              </a:spcBef>
              <a:defRPr sz="2136">
                <a:latin typeface="Arial"/>
                <a:ea typeface="Arial"/>
                <a:cs typeface="Arial"/>
                <a:sym typeface="Arial"/>
              </a:defRPr>
            </a:pPr>
            <a:r>
              <a:t>60k training examples</a:t>
            </a:r>
          </a:p>
          <a:p>
            <a:pPr lvl="1" marL="712088" indent="-305180" defTabSz="406908">
              <a:lnSpc>
                <a:spcPct val="100000"/>
              </a:lnSpc>
              <a:spcBef>
                <a:spcPts val="500"/>
              </a:spcBef>
              <a:defRPr sz="2136">
                <a:latin typeface="Arial"/>
                <a:ea typeface="Arial"/>
                <a:cs typeface="Arial"/>
                <a:sym typeface="Arial"/>
              </a:defRPr>
            </a:pPr>
          </a:p>
          <a:p>
            <a:pPr marL="254317" indent="-254317" defTabSz="406907">
              <a:lnSpc>
                <a:spcPct val="100000"/>
              </a:lnSpc>
              <a:spcBef>
                <a:spcPts val="500"/>
              </a:spcBef>
              <a:defRPr sz="2136">
                <a:latin typeface="Arial"/>
                <a:ea typeface="Arial"/>
                <a:cs typeface="Arial"/>
                <a:sym typeface="Arial"/>
              </a:defRPr>
            </a:pPr>
            <a:r>
              <a:t>When the distilled net has &gt; 300 units, all temperatures above 8 gave fairly similar results</a:t>
            </a:r>
          </a:p>
          <a:p>
            <a:pPr marL="254317" indent="-254317" defTabSz="406907">
              <a:lnSpc>
                <a:spcPct val="100000"/>
              </a:lnSpc>
              <a:spcBef>
                <a:spcPts val="500"/>
              </a:spcBef>
              <a:defRPr sz="2136">
                <a:latin typeface="Arial"/>
                <a:ea typeface="Arial"/>
                <a:cs typeface="Arial"/>
                <a:sym typeface="Arial"/>
              </a:defRPr>
            </a:pPr>
          </a:p>
          <a:p>
            <a:pPr marL="254317" indent="-254317" defTabSz="406907">
              <a:lnSpc>
                <a:spcPct val="100000"/>
              </a:lnSpc>
              <a:spcBef>
                <a:spcPts val="500"/>
              </a:spcBef>
              <a:defRPr sz="2136">
                <a:latin typeface="Arial"/>
                <a:ea typeface="Arial"/>
                <a:cs typeface="Arial"/>
                <a:sym typeface="Arial"/>
              </a:defRPr>
            </a:pPr>
            <a:r>
              <a:t>When radically reduced to 30 units, T from 2.5 to 4 works better</a:t>
            </a:r>
          </a:p>
          <a:p>
            <a:pPr marL="254317" indent="-254317" defTabSz="406907">
              <a:lnSpc>
                <a:spcPct val="100000"/>
              </a:lnSpc>
              <a:spcBef>
                <a:spcPts val="500"/>
              </a:spcBef>
              <a:defRPr sz="2136">
                <a:latin typeface="Arial"/>
                <a:ea typeface="Arial"/>
                <a:cs typeface="Arial"/>
                <a:sym typeface="Arial"/>
              </a:defRPr>
            </a:pPr>
          </a:p>
          <a:p>
            <a:pPr marL="254317" indent="-254317" defTabSz="406907">
              <a:lnSpc>
                <a:spcPct val="100000"/>
              </a:lnSpc>
              <a:spcBef>
                <a:spcPts val="500"/>
              </a:spcBef>
              <a:defRPr sz="2136">
                <a:latin typeface="Arial"/>
                <a:ea typeface="Arial"/>
                <a:cs typeface="Arial"/>
                <a:sym typeface="Arial"/>
              </a:defRPr>
            </a:pPr>
            <a:r>
              <a:t>Even if a digit is omitted in the data, the distilled model still learns to recognize it even if the learned bias on the cumbersome model is high</a:t>
            </a:r>
          </a:p>
        </p:txBody>
      </p:sp>
      <p:sp>
        <p:nvSpPr>
          <p:cNvPr id="183" name="Small model…"/>
          <p:cNvSpPr txBox="1"/>
          <p:nvPr/>
        </p:nvSpPr>
        <p:spPr>
          <a:xfrm>
            <a:off x="7838309" y="4072923"/>
            <a:ext cx="3804892" cy="2369226"/>
          </a:xfrm>
          <a:prstGeom prst="rect">
            <a:avLst/>
          </a:prstGeom>
          <a:ln w="3175">
            <a:solidFill>
              <a:schemeClr val="accent1"/>
            </a:solidFill>
          </a:ln>
          <a:extLst>
            <a:ext uri="{C572A759-6A51-4108-AA02-DFA0A04FC94B}">
              <ma14:wrappingTextBoxFlag xmlns:ma14="http://schemas.microsoft.com/office/mac/drawingml/2011/main" val="1"/>
            </a:ext>
          </a:extLst>
        </p:spPr>
        <p:txBody>
          <a:bodyPr lIns="18516" tIns="18516" rIns="18516" bIns="18516">
            <a:normAutofit fontScale="100000" lnSpcReduction="0"/>
          </a:bodyPr>
          <a:lstStyle/>
          <a:p>
            <a:pPr marL="274320" indent="-274320" defTabSz="438911">
              <a:spcBef>
                <a:spcPts val="500"/>
              </a:spcBef>
              <a:buSzPct val="100000"/>
              <a:buFont typeface="Arial"/>
              <a:buChar char="•"/>
              <a:defRPr b="1" sz="1919">
                <a:solidFill>
                  <a:srgbClr val="000000"/>
                </a:solidFill>
                <a:latin typeface="Arial"/>
                <a:ea typeface="Arial"/>
                <a:cs typeface="Arial"/>
                <a:sym typeface="Arial"/>
              </a:defRPr>
            </a:pPr>
            <a:r>
              <a:t>Small model</a:t>
            </a:r>
          </a:p>
          <a:p>
            <a:pPr lvl="1" marL="713231" indent="-274320" defTabSz="438911">
              <a:spcBef>
                <a:spcPts val="500"/>
              </a:spcBef>
              <a:buSzPct val="100000"/>
              <a:buFont typeface="Arial"/>
              <a:buChar char="•"/>
              <a:defRPr sz="1919">
                <a:solidFill>
                  <a:srgbClr val="000000"/>
                </a:solidFill>
                <a:latin typeface="Arial"/>
                <a:ea typeface="Arial"/>
                <a:cs typeface="Arial"/>
                <a:sym typeface="Arial"/>
              </a:defRPr>
            </a:pPr>
            <a:r>
              <a:t>2 hidden layers</a:t>
            </a:r>
          </a:p>
          <a:p>
            <a:pPr lvl="1" marL="713231" indent="-274320" defTabSz="438911">
              <a:spcBef>
                <a:spcPts val="500"/>
              </a:spcBef>
              <a:buSzPct val="100000"/>
              <a:buFont typeface="Arial"/>
              <a:buChar char="•"/>
              <a:defRPr sz="1919">
                <a:solidFill>
                  <a:srgbClr val="000000"/>
                </a:solidFill>
                <a:latin typeface="Arial"/>
                <a:ea typeface="Arial"/>
                <a:cs typeface="Arial"/>
                <a:sym typeface="Arial"/>
              </a:defRPr>
            </a:pPr>
            <a:r>
              <a:t>800 ReLU units</a:t>
            </a:r>
          </a:p>
          <a:p>
            <a:pPr lvl="1" marL="713231" indent="-274320" defTabSz="438911">
              <a:spcBef>
                <a:spcPts val="500"/>
              </a:spcBef>
              <a:buSzPct val="100000"/>
              <a:buFont typeface="Arial"/>
              <a:buChar char="•"/>
              <a:defRPr sz="1919">
                <a:solidFill>
                  <a:srgbClr val="000000"/>
                </a:solidFill>
                <a:latin typeface="Arial"/>
                <a:ea typeface="Arial"/>
                <a:cs typeface="Arial"/>
                <a:sym typeface="Arial"/>
              </a:defRPr>
            </a:pPr>
            <a:r>
              <a:t>no regularization </a:t>
            </a:r>
          </a:p>
          <a:p>
            <a:pPr lvl="1" marL="713231" indent="-274320" defTabSz="438911">
              <a:spcBef>
                <a:spcPts val="500"/>
              </a:spcBef>
              <a:buSzPct val="100000"/>
              <a:buFont typeface="Arial"/>
              <a:buChar char="•"/>
              <a:defRPr sz="1919">
                <a:solidFill>
                  <a:srgbClr val="000000"/>
                </a:solidFill>
                <a:latin typeface="Arial"/>
                <a:ea typeface="Arial"/>
                <a:cs typeface="Arial"/>
                <a:sym typeface="Arial"/>
              </a:defRPr>
            </a:pPr>
            <a:r>
              <a:t>146 errors</a:t>
            </a:r>
          </a:p>
          <a:p>
            <a:pPr lvl="1" marL="713231" indent="-274320" defTabSz="438911">
              <a:spcBef>
                <a:spcPts val="500"/>
              </a:spcBef>
              <a:buSzPct val="100000"/>
              <a:buFont typeface="Arial"/>
              <a:buChar char="•"/>
              <a:defRPr sz="1919">
                <a:solidFill>
                  <a:srgbClr val="000000"/>
                </a:solidFill>
                <a:latin typeface="Arial"/>
                <a:ea typeface="Arial"/>
                <a:cs typeface="Arial"/>
                <a:sym typeface="Arial"/>
              </a:defRPr>
            </a:pPr>
            <a:r>
              <a:t>Distillation with T=20: 74 errors</a:t>
            </a:r>
          </a:p>
        </p:txBody>
      </p:sp>
      <p:sp>
        <p:nvSpPr>
          <p:cNvPr id="184" name="Cumbersome model…"/>
          <p:cNvSpPr txBox="1"/>
          <p:nvPr/>
        </p:nvSpPr>
        <p:spPr>
          <a:xfrm>
            <a:off x="7853392" y="1517902"/>
            <a:ext cx="3158185" cy="2191194"/>
          </a:xfrm>
          <a:prstGeom prst="rect">
            <a:avLst/>
          </a:prstGeom>
          <a:ln w="3175">
            <a:solidFill>
              <a:schemeClr val="accent1"/>
            </a:solidFill>
          </a:ln>
          <a:extLst>
            <a:ext uri="{C572A759-6A51-4108-AA02-DFA0A04FC94B}">
              <ma14:wrappingTextBoxFlag xmlns:ma14="http://schemas.microsoft.com/office/mac/drawingml/2011/main" val="1"/>
            </a:ext>
          </a:extLst>
        </p:spPr>
        <p:txBody>
          <a:bodyPr lIns="18516" tIns="18516" rIns="18516" bIns="18516">
            <a:normAutofit fontScale="100000" lnSpcReduction="0"/>
          </a:bodyPr>
          <a:lstStyle/>
          <a:p>
            <a:pPr marL="285750" indent="-285750">
              <a:spcBef>
                <a:spcPts val="500"/>
              </a:spcBef>
              <a:buSzPct val="100000"/>
              <a:buFont typeface="Arial"/>
              <a:buChar char="•"/>
              <a:defRPr b="1" sz="2000">
                <a:solidFill>
                  <a:srgbClr val="000000"/>
                </a:solidFill>
                <a:latin typeface="Arial"/>
                <a:ea typeface="Arial"/>
                <a:cs typeface="Arial"/>
                <a:sym typeface="Arial"/>
              </a:defRPr>
            </a:pPr>
            <a:r>
              <a:t>Cumbersome model</a:t>
            </a:r>
          </a:p>
          <a:p>
            <a:pPr lvl="1" marL="742950" indent="-285750">
              <a:spcBef>
                <a:spcPts val="500"/>
              </a:spcBef>
              <a:buSzPct val="100000"/>
              <a:buFont typeface="Arial"/>
              <a:buChar char="•"/>
              <a:defRPr sz="2000">
                <a:solidFill>
                  <a:srgbClr val="000000"/>
                </a:solidFill>
                <a:latin typeface="Arial"/>
                <a:ea typeface="Arial"/>
                <a:cs typeface="Arial"/>
                <a:sym typeface="Arial"/>
              </a:defRPr>
            </a:pPr>
            <a:r>
              <a:t>2 hidden layers</a:t>
            </a:r>
          </a:p>
          <a:p>
            <a:pPr lvl="1" marL="742950" indent="-285750">
              <a:spcBef>
                <a:spcPts val="500"/>
              </a:spcBef>
              <a:buSzPct val="100000"/>
              <a:buFont typeface="Arial"/>
              <a:buChar char="•"/>
              <a:defRPr sz="2000">
                <a:solidFill>
                  <a:srgbClr val="000000"/>
                </a:solidFill>
                <a:latin typeface="Arial"/>
                <a:ea typeface="Arial"/>
                <a:cs typeface="Arial"/>
                <a:sym typeface="Arial"/>
              </a:defRPr>
            </a:pPr>
            <a:r>
              <a:t>1200 ReLU units</a:t>
            </a:r>
          </a:p>
          <a:p>
            <a:pPr lvl="1" marL="742950" indent="-285750">
              <a:spcBef>
                <a:spcPts val="500"/>
              </a:spcBef>
              <a:buSzPct val="100000"/>
              <a:buFont typeface="Arial"/>
              <a:buChar char="•"/>
              <a:defRPr sz="2000">
                <a:solidFill>
                  <a:srgbClr val="000000"/>
                </a:solidFill>
                <a:latin typeface="Arial"/>
                <a:ea typeface="Arial"/>
                <a:cs typeface="Arial"/>
                <a:sym typeface="Arial"/>
              </a:defRPr>
            </a:pPr>
            <a:r>
              <a:t>regularization</a:t>
            </a:r>
          </a:p>
          <a:p>
            <a:pPr lvl="1" marL="742950" indent="-285750">
              <a:spcBef>
                <a:spcPts val="500"/>
              </a:spcBef>
              <a:buSzPct val="100000"/>
              <a:buFont typeface="Arial"/>
              <a:buChar char="•"/>
              <a:defRPr sz="2000">
                <a:solidFill>
                  <a:srgbClr val="000000"/>
                </a:solidFill>
                <a:latin typeface="Arial"/>
                <a:ea typeface="Arial"/>
                <a:cs typeface="Arial"/>
                <a:sym typeface="Arial"/>
              </a:defRPr>
            </a:pPr>
            <a:r>
              <a:t>67 errors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Knowledge distillation: Experiments on ASR"/>
          <p:cNvSpPr txBox="1"/>
          <p:nvPr>
            <p:ph type="title" idx="4294967295"/>
          </p:nvPr>
        </p:nvSpPr>
        <p:spPr>
          <a:xfrm>
            <a:off x="555322" y="501909"/>
            <a:ext cx="10633445" cy="799725"/>
          </a:xfrm>
          <a:prstGeom prst="rect">
            <a:avLst/>
          </a:prstGeom>
        </p:spPr>
        <p:txBody>
          <a:bodyPr lIns="18516" tIns="18516" rIns="18516" bIns="18516" anchor="t"/>
          <a:lstStyle>
            <a:lvl1pPr defTabSz="457199">
              <a:lnSpc>
                <a:spcPct val="100000"/>
              </a:lnSpc>
              <a:defRPr b="1" sz="3000">
                <a:latin typeface="Arial"/>
                <a:ea typeface="Arial"/>
                <a:cs typeface="Arial"/>
                <a:sym typeface="Arial"/>
              </a:defRPr>
            </a:lvl1pPr>
          </a:lstStyle>
          <a:p>
            <a:pPr/>
            <a:r>
              <a:t>Knowledge distillation: Experiments on ASR</a:t>
            </a:r>
          </a:p>
        </p:txBody>
      </p:sp>
      <p:sp>
        <p:nvSpPr>
          <p:cNvPr id="189" name="Ditilling the knowledge in a neural network, Hinton et al. 2015"/>
          <p:cNvSpPr txBox="1"/>
          <p:nvPr/>
        </p:nvSpPr>
        <p:spPr>
          <a:xfrm>
            <a:off x="399147" y="6188746"/>
            <a:ext cx="6774305" cy="234416"/>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spAutoFit/>
          </a:bodyPr>
          <a:lstStyle>
            <a:lvl1pPr>
              <a:defRPr i="1">
                <a:solidFill>
                  <a:srgbClr val="000000"/>
                </a:solidFill>
                <a:latin typeface="Arial"/>
                <a:ea typeface="Arial"/>
                <a:cs typeface="Arial"/>
                <a:sym typeface="Arial"/>
              </a:defRPr>
            </a:lvl1pPr>
          </a:lstStyle>
          <a:p>
            <a:pPr/>
            <a:r>
              <a:t>  Ditilling the knowledge in a neural network, Hinton et al. 2015</a:t>
            </a:r>
          </a:p>
        </p:txBody>
      </p:sp>
      <p:sp>
        <p:nvSpPr>
          <p:cNvPr id="190" name="Data:…"/>
          <p:cNvSpPr txBox="1"/>
          <p:nvPr>
            <p:ph type="body" sz="half" idx="4294967295"/>
          </p:nvPr>
        </p:nvSpPr>
        <p:spPr>
          <a:xfrm>
            <a:off x="631530" y="1646131"/>
            <a:ext cx="6047362" cy="4198118"/>
          </a:xfrm>
          <a:prstGeom prst="rect">
            <a:avLst/>
          </a:prstGeom>
        </p:spPr>
        <p:txBody>
          <a:bodyPr/>
          <a:lstStyle/>
          <a:p>
            <a:pPr marL="342900" indent="-342900" defTabSz="457200">
              <a:lnSpc>
                <a:spcPct val="100000"/>
              </a:lnSpc>
              <a:spcBef>
                <a:spcPts val="500"/>
              </a:spcBef>
              <a:defRPr sz="2400">
                <a:latin typeface="Arial"/>
                <a:ea typeface="Arial"/>
                <a:cs typeface="Arial"/>
                <a:sym typeface="Arial"/>
              </a:defRPr>
            </a:pPr>
            <a:r>
              <a:t>Data:</a:t>
            </a:r>
          </a:p>
          <a:p>
            <a:pPr lvl="1" marL="800100" indent="-342900" defTabSz="457200">
              <a:lnSpc>
                <a:spcPct val="100000"/>
              </a:lnSpc>
              <a:spcBef>
                <a:spcPts val="500"/>
              </a:spcBef>
              <a:defRPr sz="2400">
                <a:latin typeface="Arial"/>
                <a:ea typeface="Arial"/>
                <a:cs typeface="Arial"/>
                <a:sym typeface="Arial"/>
              </a:defRPr>
            </a:pPr>
            <a:r>
              <a:t>700M training examples/2k hours</a:t>
            </a:r>
          </a:p>
          <a:p>
            <a:pPr lvl="1" marL="800100" indent="-342900" defTabSz="457200">
              <a:lnSpc>
                <a:spcPct val="100000"/>
              </a:lnSpc>
              <a:spcBef>
                <a:spcPts val="500"/>
              </a:spcBef>
              <a:defRPr sz="2400">
                <a:latin typeface="Arial"/>
                <a:ea typeface="Arial"/>
                <a:cs typeface="Arial"/>
                <a:sym typeface="Arial"/>
              </a:defRPr>
            </a:pPr>
          </a:p>
          <a:p>
            <a:pPr marL="342900" indent="-342900" defTabSz="457200">
              <a:lnSpc>
                <a:spcPct val="100000"/>
              </a:lnSpc>
              <a:spcBef>
                <a:spcPts val="500"/>
              </a:spcBef>
              <a:defRPr sz="2400">
                <a:latin typeface="Arial"/>
                <a:ea typeface="Arial"/>
                <a:cs typeface="Arial"/>
                <a:sym typeface="Arial"/>
              </a:defRPr>
            </a:pPr>
            <a:r>
              <a:t>Models:</a:t>
            </a:r>
          </a:p>
          <a:p>
            <a:pPr lvl="1" marL="800100" indent="-342900" defTabSz="457200">
              <a:lnSpc>
                <a:spcPct val="100000"/>
              </a:lnSpc>
              <a:spcBef>
                <a:spcPts val="500"/>
              </a:spcBef>
              <a:defRPr sz="2400">
                <a:latin typeface="Arial"/>
                <a:ea typeface="Arial"/>
                <a:cs typeface="Arial"/>
                <a:sym typeface="Arial"/>
              </a:defRPr>
            </a:pPr>
            <a:r>
              <a:t>Teacher model: a strong baseline used by Android voice search, with 85M parameters</a:t>
            </a:r>
          </a:p>
          <a:p>
            <a:pPr lvl="1" marL="800100" indent="-342900" defTabSz="457200">
              <a:lnSpc>
                <a:spcPct val="100000"/>
              </a:lnSpc>
              <a:spcBef>
                <a:spcPts val="500"/>
              </a:spcBef>
              <a:defRPr sz="2400">
                <a:latin typeface="Arial"/>
                <a:ea typeface="Arial"/>
                <a:cs typeface="Arial"/>
                <a:sym typeface="Arial"/>
              </a:defRPr>
            </a:pPr>
            <a:r>
              <a:t>Distillation: distilling 10xensembled teachers, i.e., 10 specialists model to a single student model</a:t>
            </a:r>
          </a:p>
        </p:txBody>
      </p:sp>
      <p:pic>
        <p:nvPicPr>
          <p:cNvPr id="191" name="Image" descr="Image"/>
          <p:cNvPicPr>
            <a:picLocks noChangeAspect="1"/>
          </p:cNvPicPr>
          <p:nvPr/>
        </p:nvPicPr>
        <p:blipFill>
          <a:blip r:embed="rId3">
            <a:extLst/>
          </a:blip>
          <a:stretch>
            <a:fillRect/>
          </a:stretch>
        </p:blipFill>
        <p:spPr>
          <a:xfrm>
            <a:off x="6614417" y="2161594"/>
            <a:ext cx="5372101" cy="1308101"/>
          </a:xfrm>
          <a:prstGeom prst="rect">
            <a:avLst/>
          </a:prstGeom>
          <a:ln w="12700">
            <a:miter lim="400000"/>
          </a:ln>
        </p:spPr>
      </p:pic>
      <p:sp>
        <p:nvSpPr>
          <p:cNvPr id="192" name="The distilled single model outperforms the baseline with the same amount of parameters"/>
          <p:cNvSpPr txBox="1"/>
          <p:nvPr/>
        </p:nvSpPr>
        <p:spPr>
          <a:xfrm>
            <a:off x="6868990" y="3820209"/>
            <a:ext cx="4438537" cy="884060"/>
          </a:xfrm>
          <a:prstGeom prst="rect">
            <a:avLst/>
          </a:prstGeom>
          <a:ln w="3175">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457200">
              <a:defRPr b="1" i="1" sz="1800">
                <a:solidFill>
                  <a:srgbClr val="FF2600"/>
                </a:solidFill>
                <a:latin typeface="Arial"/>
                <a:ea typeface="Arial"/>
                <a:cs typeface="Arial"/>
                <a:sym typeface="Arial"/>
              </a:defRPr>
            </a:lvl1pPr>
          </a:lstStyle>
          <a:p>
            <a:pPr/>
            <a:r>
              <a:t>The distilled single model outperforms the baseline with the same amount of parameters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1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2" grpId="1"/>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Explaining the why behind knowledge distillation"/>
          <p:cNvSpPr txBox="1"/>
          <p:nvPr>
            <p:ph type="title" idx="4294967295"/>
          </p:nvPr>
        </p:nvSpPr>
        <p:spPr>
          <a:xfrm>
            <a:off x="555322" y="501909"/>
            <a:ext cx="10115877" cy="1509701"/>
          </a:xfrm>
          <a:prstGeom prst="rect">
            <a:avLst/>
          </a:prstGeom>
        </p:spPr>
        <p:txBody>
          <a:bodyPr lIns="18516" tIns="18516" rIns="18516" bIns="18516" anchor="t"/>
          <a:lstStyle>
            <a:lvl1pPr defTabSz="457199">
              <a:lnSpc>
                <a:spcPct val="100000"/>
              </a:lnSpc>
              <a:defRPr b="1" sz="3000">
                <a:latin typeface="Arial"/>
                <a:ea typeface="Arial"/>
                <a:cs typeface="Arial"/>
                <a:sym typeface="Arial"/>
              </a:defRPr>
            </a:lvl1pPr>
          </a:lstStyle>
          <a:p>
            <a:pPr/>
            <a:r>
              <a:t>Explaining the why behind knowledge distillation</a:t>
            </a:r>
          </a:p>
        </p:txBody>
      </p:sp>
      <p:sp>
        <p:nvSpPr>
          <p:cNvPr id="197" name="source: &quot;Predicting parameters in deep learning.”, Denil et al. 2013"/>
          <p:cNvSpPr txBox="1"/>
          <p:nvPr/>
        </p:nvSpPr>
        <p:spPr>
          <a:xfrm>
            <a:off x="550087" y="6154442"/>
            <a:ext cx="7341354" cy="234417"/>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spAutoFit/>
          </a:bodyPr>
          <a:lstStyle>
            <a:lvl1pPr>
              <a:defRPr i="1">
                <a:solidFill>
                  <a:srgbClr val="000000"/>
                </a:solidFill>
                <a:latin typeface="Arial"/>
                <a:ea typeface="Arial"/>
                <a:cs typeface="Arial"/>
                <a:sym typeface="Arial"/>
              </a:defRPr>
            </a:lvl1pPr>
          </a:lstStyle>
          <a:p>
            <a:pPr/>
            <a:r>
              <a:t>source: "Predicting parameters in deep learning.”, Denil et al. 2013</a:t>
            </a:r>
          </a:p>
        </p:txBody>
      </p:sp>
      <p:sp>
        <p:nvSpPr>
          <p:cNvPr id="198" name="How can smaller model learn more by distilling?…"/>
          <p:cNvSpPr txBox="1"/>
          <p:nvPr>
            <p:ph type="body" sz="half" idx="4294967295"/>
          </p:nvPr>
        </p:nvSpPr>
        <p:spPr>
          <a:xfrm>
            <a:off x="755924" y="1775664"/>
            <a:ext cx="7224941" cy="4112288"/>
          </a:xfrm>
          <a:prstGeom prst="rect">
            <a:avLst/>
          </a:prstGeom>
        </p:spPr>
        <p:txBody>
          <a:bodyPr lIns="18516" tIns="18516" rIns="18516" bIns="18516"/>
          <a:lstStyle/>
          <a:p>
            <a:pPr defTabSz="365759">
              <a:lnSpc>
                <a:spcPct val="100000"/>
              </a:lnSpc>
              <a:spcBef>
                <a:spcPts val="400"/>
              </a:spcBef>
              <a:defRPr sz="2400">
                <a:latin typeface="Arial"/>
                <a:ea typeface="Arial"/>
                <a:cs typeface="Arial"/>
                <a:sym typeface="Arial"/>
              </a:defRPr>
            </a:pPr>
            <a:r>
              <a:t>How can smaller model learn more by distilling?</a:t>
            </a:r>
          </a:p>
          <a:p>
            <a:pPr lvl="1" marL="594359" indent="-228600" defTabSz="365759">
              <a:lnSpc>
                <a:spcPct val="100000"/>
              </a:lnSpc>
              <a:spcBef>
                <a:spcPts val="400"/>
              </a:spcBef>
              <a:defRPr sz="2400">
                <a:latin typeface="Arial"/>
                <a:ea typeface="Arial"/>
                <a:cs typeface="Arial"/>
                <a:sym typeface="Arial"/>
              </a:defRPr>
            </a:pPr>
            <a:r>
              <a:t>Significant redundancy in neural network models</a:t>
            </a:r>
          </a:p>
          <a:p>
            <a:pPr defTabSz="365759">
              <a:lnSpc>
                <a:spcPct val="100000"/>
              </a:lnSpc>
              <a:spcBef>
                <a:spcPts val="400"/>
              </a:spcBef>
              <a:defRPr sz="2400">
                <a:latin typeface="Arial"/>
                <a:ea typeface="Arial"/>
                <a:cs typeface="Arial"/>
                <a:sym typeface="Arial"/>
              </a:defRPr>
            </a:pPr>
          </a:p>
          <a:p>
            <a:pPr defTabSz="365759">
              <a:lnSpc>
                <a:spcPct val="100000"/>
              </a:lnSpc>
              <a:spcBef>
                <a:spcPts val="400"/>
              </a:spcBef>
              <a:defRPr sz="2400">
                <a:latin typeface="Arial"/>
                <a:ea typeface="Arial"/>
                <a:cs typeface="Arial"/>
                <a:sym typeface="Arial"/>
              </a:defRPr>
            </a:pPr>
            <a:r>
              <a:t>Representing the value of each pixel in the feature separately is redundant</a:t>
            </a:r>
          </a:p>
          <a:p>
            <a:pPr lvl="1" marL="594359" indent="-228600" defTabSz="365759">
              <a:lnSpc>
                <a:spcPct val="100000"/>
              </a:lnSpc>
              <a:spcBef>
                <a:spcPts val="400"/>
              </a:spcBef>
              <a:defRPr sz="2400">
                <a:latin typeface="Arial"/>
                <a:ea typeface="Arial"/>
                <a:cs typeface="Arial"/>
                <a:sym typeface="Arial"/>
              </a:defRPr>
            </a:pPr>
            <a:r>
              <a:t>Since it is highly likely that the value of a pixel will be equal to a weighted average of its neighbors</a:t>
            </a:r>
          </a:p>
          <a:p>
            <a:pPr lvl="1" marL="594359" indent="-228600" defTabSz="365759">
              <a:lnSpc>
                <a:spcPct val="100000"/>
              </a:lnSpc>
              <a:spcBef>
                <a:spcPts val="400"/>
              </a:spcBef>
              <a:defRPr sz="2400">
                <a:latin typeface="Arial"/>
                <a:ea typeface="Arial"/>
                <a:cs typeface="Arial"/>
                <a:sym typeface="Arial"/>
              </a:defRPr>
            </a:pPr>
            <a:r>
              <a:t>Predicting 95% parameters w/o loss in accuracy</a:t>
            </a:r>
          </a:p>
        </p:txBody>
      </p:sp>
      <p:pic>
        <p:nvPicPr>
          <p:cNvPr id="199" name="Image" descr="Image"/>
          <p:cNvPicPr>
            <a:picLocks noChangeAspect="1"/>
          </p:cNvPicPr>
          <p:nvPr/>
        </p:nvPicPr>
        <p:blipFill>
          <a:blip r:embed="rId3">
            <a:extLst/>
          </a:blip>
          <a:stretch>
            <a:fillRect/>
          </a:stretch>
        </p:blipFill>
        <p:spPr>
          <a:xfrm>
            <a:off x="8238105" y="3332953"/>
            <a:ext cx="3526682" cy="785527"/>
          </a:xfrm>
          <a:prstGeom prst="rect">
            <a:avLst/>
          </a:prstGeom>
          <a:ln w="12700">
            <a:miter lim="400000"/>
          </a:ln>
        </p:spPr>
      </p:pic>
      <p:sp>
        <p:nvSpPr>
          <p:cNvPr id="200" name="original features"/>
          <p:cNvSpPr txBox="1"/>
          <p:nvPr/>
        </p:nvSpPr>
        <p:spPr>
          <a:xfrm>
            <a:off x="8256033" y="1978064"/>
            <a:ext cx="573909" cy="844017"/>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spAutoFit/>
          </a:bodyPr>
          <a:lstStyle>
            <a:lvl1pPr>
              <a:defRPr b="1">
                <a:solidFill>
                  <a:srgbClr val="FF2600"/>
                </a:solidFill>
                <a:latin typeface="Arial"/>
                <a:ea typeface="Arial"/>
                <a:cs typeface="Arial"/>
                <a:sym typeface="Arial"/>
              </a:defRPr>
            </a:lvl1pPr>
          </a:lstStyle>
          <a:p>
            <a:pPr/>
            <a:r>
              <a:t>original features</a:t>
            </a:r>
          </a:p>
        </p:txBody>
      </p:sp>
      <p:sp>
        <p:nvSpPr>
          <p:cNvPr id="201" name="random selected features"/>
          <p:cNvSpPr txBox="1"/>
          <p:nvPr/>
        </p:nvSpPr>
        <p:spPr>
          <a:xfrm>
            <a:off x="8860985" y="1990581"/>
            <a:ext cx="822463" cy="640817"/>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spAutoFit/>
          </a:bodyPr>
          <a:lstStyle>
            <a:lvl1pPr>
              <a:defRPr b="1">
                <a:solidFill>
                  <a:srgbClr val="FF2600"/>
                </a:solidFill>
                <a:latin typeface="Arial"/>
                <a:ea typeface="Arial"/>
                <a:cs typeface="Arial"/>
                <a:sym typeface="Arial"/>
              </a:defRPr>
            </a:lvl1pPr>
          </a:lstStyle>
          <a:p>
            <a:pPr/>
            <a:r>
              <a:t>random selected features</a:t>
            </a:r>
          </a:p>
        </p:txBody>
      </p:sp>
      <p:sp>
        <p:nvSpPr>
          <p:cNvPr id="202" name="predicted features"/>
          <p:cNvSpPr txBox="1"/>
          <p:nvPr/>
        </p:nvSpPr>
        <p:spPr>
          <a:xfrm>
            <a:off x="9714491" y="1978064"/>
            <a:ext cx="573910" cy="844017"/>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spAutoFit/>
          </a:bodyPr>
          <a:lstStyle>
            <a:lvl1pPr>
              <a:defRPr b="1">
                <a:solidFill>
                  <a:srgbClr val="FF2600"/>
                </a:solidFill>
                <a:latin typeface="Arial"/>
                <a:ea typeface="Arial"/>
                <a:cs typeface="Arial"/>
                <a:sym typeface="Arial"/>
              </a:defRPr>
            </a:lvl1pPr>
          </a:lstStyle>
          <a:p>
            <a:pPr/>
            <a:r>
              <a:t>predicted features</a:t>
            </a:r>
          </a:p>
        </p:txBody>
      </p:sp>
      <p:sp>
        <p:nvSpPr>
          <p:cNvPr id="203" name="Line"/>
          <p:cNvSpPr/>
          <p:nvPr/>
        </p:nvSpPr>
        <p:spPr>
          <a:xfrm>
            <a:off x="8542987" y="2749183"/>
            <a:ext cx="1" cy="524723"/>
          </a:xfrm>
          <a:prstGeom prst="line">
            <a:avLst/>
          </a:prstGeom>
          <a:ln w="25400">
            <a:solidFill>
              <a:schemeClr val="accent1"/>
            </a:solidFill>
            <a:tailEnd type="triangle"/>
          </a:ln>
        </p:spPr>
        <p:txBody>
          <a:bodyPr lIns="18516" tIns="18516" rIns="18516" bIns="18516"/>
          <a:lstStyle/>
          <a:p>
            <a:pPr/>
          </a:p>
        </p:txBody>
      </p:sp>
      <p:sp>
        <p:nvSpPr>
          <p:cNvPr id="204" name="Line"/>
          <p:cNvSpPr/>
          <p:nvPr/>
        </p:nvSpPr>
        <p:spPr>
          <a:xfrm flipH="1">
            <a:off x="8629435" y="2700272"/>
            <a:ext cx="572787" cy="572787"/>
          </a:xfrm>
          <a:prstGeom prst="line">
            <a:avLst/>
          </a:prstGeom>
          <a:ln w="25400">
            <a:solidFill>
              <a:schemeClr val="accent1"/>
            </a:solidFill>
            <a:tailEnd type="triangle"/>
          </a:ln>
        </p:spPr>
        <p:txBody>
          <a:bodyPr lIns="18516" tIns="18516" rIns="18516" bIns="18516"/>
          <a:lstStyle/>
          <a:p>
            <a:pPr/>
          </a:p>
        </p:txBody>
      </p:sp>
      <p:sp>
        <p:nvSpPr>
          <p:cNvPr id="205" name="Line"/>
          <p:cNvSpPr/>
          <p:nvPr/>
        </p:nvSpPr>
        <p:spPr>
          <a:xfrm flipH="1">
            <a:off x="8860985" y="2760064"/>
            <a:ext cx="1068155" cy="523121"/>
          </a:xfrm>
          <a:prstGeom prst="line">
            <a:avLst/>
          </a:prstGeom>
          <a:ln w="25400">
            <a:solidFill>
              <a:schemeClr val="accent1"/>
            </a:solidFill>
            <a:tailEnd type="triangle"/>
          </a:ln>
        </p:spPr>
        <p:txBody>
          <a:bodyPr lIns="18516" tIns="18516" rIns="18516" bIns="18516"/>
          <a:lstStyle/>
          <a:p>
            <a:pPr/>
          </a:p>
        </p:txBody>
      </p:sp>
      <p:sp>
        <p:nvSpPr>
          <p:cNvPr id="206" name="(1) convnet trained on STL-10…"/>
          <p:cNvSpPr txBox="1"/>
          <p:nvPr/>
        </p:nvSpPr>
        <p:spPr>
          <a:xfrm>
            <a:off x="8383033" y="4629352"/>
            <a:ext cx="3236825" cy="1250417"/>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spAutoFit/>
          </a:bodyPr>
          <a:lstStyle/>
          <a:p>
            <a:pPr>
              <a:defRPr>
                <a:solidFill>
                  <a:srgbClr val="000000"/>
                </a:solidFill>
                <a:latin typeface="Arial"/>
                <a:ea typeface="Arial"/>
                <a:cs typeface="Arial"/>
                <a:sym typeface="Arial"/>
              </a:defRPr>
            </a:pPr>
            <a:r>
              <a:t>(1) convnet trained on STL-10</a:t>
            </a:r>
          </a:p>
          <a:p>
            <a:pPr>
              <a:defRPr>
                <a:solidFill>
                  <a:srgbClr val="000000"/>
                </a:solidFill>
                <a:latin typeface="Arial"/>
                <a:ea typeface="Arial"/>
                <a:cs typeface="Arial"/>
                <a:sym typeface="Arial"/>
              </a:defRPr>
            </a:pPr>
            <a:r>
              <a:t>(2) MLP </a:t>
            </a:r>
          </a:p>
          <a:p>
            <a:pPr>
              <a:defRPr>
                <a:solidFill>
                  <a:srgbClr val="000000"/>
                </a:solidFill>
                <a:latin typeface="Arial"/>
                <a:ea typeface="Arial"/>
                <a:cs typeface="Arial"/>
                <a:sym typeface="Arial"/>
              </a:defRPr>
            </a:pPr>
            <a:r>
              <a:t>(3) convnet trained on cifar</a:t>
            </a:r>
          </a:p>
          <a:p>
            <a:pPr>
              <a:defRPr>
                <a:solidFill>
                  <a:srgbClr val="000000"/>
                </a:solidFill>
                <a:latin typeface="Arial"/>
                <a:ea typeface="Arial"/>
                <a:cs typeface="Arial"/>
                <a:sym typeface="Arial"/>
              </a:defRPr>
            </a:pPr>
            <a:r>
              <a:t>(4) reconstruction ICA on Hyvarinen’s dataset</a:t>
            </a:r>
          </a:p>
          <a:p>
            <a:pPr>
              <a:defRPr>
                <a:solidFill>
                  <a:srgbClr val="000000"/>
                </a:solidFill>
                <a:latin typeface="Arial"/>
                <a:ea typeface="Arial"/>
                <a:cs typeface="Arial"/>
                <a:sym typeface="Arial"/>
              </a:defRPr>
            </a:pPr>
            <a:r>
              <a:t>(5) reconstruction ICA on STL-10</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So far we have been using the logits (output layer of softmax) only…"/>
          <p:cNvSpPr txBox="1"/>
          <p:nvPr>
            <p:ph type="body" sz="half" idx="4294967295"/>
          </p:nvPr>
        </p:nvSpPr>
        <p:spPr>
          <a:xfrm>
            <a:off x="644491" y="1503541"/>
            <a:ext cx="10903019" cy="2547317"/>
          </a:xfrm>
          <a:prstGeom prst="rect">
            <a:avLst/>
          </a:prstGeom>
        </p:spPr>
        <p:txBody>
          <a:bodyPr lIns="18516" tIns="18516" rIns="18516" bIns="18516"/>
          <a:lstStyle/>
          <a:p>
            <a:pPr marL="285750" indent="-285750" defTabSz="457199">
              <a:lnSpc>
                <a:spcPct val="100000"/>
              </a:lnSpc>
              <a:spcBef>
                <a:spcPts val="500"/>
              </a:spcBef>
              <a:defRPr sz="2000">
                <a:latin typeface="Arial"/>
                <a:ea typeface="Arial"/>
                <a:cs typeface="Arial"/>
                <a:sym typeface="Arial"/>
              </a:defRPr>
            </a:pPr>
            <a:r>
              <a:t>So far we have been using the logits (output layer of softmax) only</a:t>
            </a:r>
          </a:p>
          <a:p>
            <a:pPr marL="285750" indent="-285750" defTabSz="457199">
              <a:lnSpc>
                <a:spcPct val="100000"/>
              </a:lnSpc>
              <a:spcBef>
                <a:spcPts val="500"/>
              </a:spcBef>
              <a:defRPr sz="2000">
                <a:latin typeface="Arial"/>
                <a:ea typeface="Arial"/>
                <a:cs typeface="Arial"/>
                <a:sym typeface="Arial"/>
              </a:defRPr>
            </a:pPr>
          </a:p>
          <a:p>
            <a:pPr marL="285750" indent="-285750" defTabSz="457199">
              <a:lnSpc>
                <a:spcPct val="100000"/>
              </a:lnSpc>
              <a:spcBef>
                <a:spcPts val="500"/>
              </a:spcBef>
              <a:defRPr sz="2000">
                <a:latin typeface="Arial"/>
                <a:ea typeface="Arial"/>
                <a:cs typeface="Arial"/>
                <a:sym typeface="Arial"/>
              </a:defRPr>
            </a:pPr>
            <a:r>
              <a:t>However it is becoming common to have access to derivatives of the target output </a:t>
            </a:r>
          </a:p>
          <a:p>
            <a:pPr lvl="1" marL="742950" indent="-285750" defTabSz="457199">
              <a:lnSpc>
                <a:spcPct val="100000"/>
              </a:lnSpc>
              <a:spcBef>
                <a:spcPts val="500"/>
              </a:spcBef>
              <a:defRPr sz="2000">
                <a:latin typeface="Arial"/>
                <a:ea typeface="Arial"/>
                <a:cs typeface="Arial"/>
                <a:sym typeface="Arial"/>
              </a:defRPr>
            </a:pPr>
          </a:p>
          <a:p>
            <a:pPr marL="285750" indent="-285750" defTabSz="457199">
              <a:lnSpc>
                <a:spcPct val="100000"/>
              </a:lnSpc>
              <a:spcBef>
                <a:spcPts val="500"/>
              </a:spcBef>
              <a:defRPr sz="2000">
                <a:latin typeface="Arial"/>
                <a:ea typeface="Arial"/>
                <a:cs typeface="Arial"/>
                <a:sym typeface="Arial"/>
              </a:defRPr>
            </a:pPr>
            <a:r>
              <a:t>Optimizing the network to not only approximate the function’s output but also the derivatives</a:t>
            </a:r>
          </a:p>
          <a:p>
            <a:pPr lvl="1" marL="742950" indent="-285750" defTabSz="457199">
              <a:lnSpc>
                <a:spcPct val="100000"/>
              </a:lnSpc>
              <a:spcBef>
                <a:spcPts val="500"/>
              </a:spcBef>
              <a:defRPr sz="2000">
                <a:latin typeface="Arial"/>
                <a:ea typeface="Arial"/>
                <a:cs typeface="Arial"/>
                <a:sym typeface="Arial"/>
              </a:defRPr>
            </a:pPr>
            <a:r>
              <a:t>Universal approximation theorem [Honik et al. 1991]  in the Sobolev space, i.e., metric difference not only defined by value but also derivatives</a:t>
            </a:r>
          </a:p>
        </p:txBody>
      </p:sp>
      <p:sp>
        <p:nvSpPr>
          <p:cNvPr id="211" name="source: “Sobolev Training for Neural Networks”, Czarnecki et al. 2015"/>
          <p:cNvSpPr txBox="1"/>
          <p:nvPr/>
        </p:nvSpPr>
        <p:spPr>
          <a:xfrm>
            <a:off x="499287" y="6201866"/>
            <a:ext cx="6443961" cy="234417"/>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spAutoFit/>
          </a:bodyPr>
          <a:lstStyle>
            <a:lvl1pPr>
              <a:defRPr i="1">
                <a:solidFill>
                  <a:srgbClr val="000000"/>
                </a:solidFill>
                <a:latin typeface="Arial"/>
                <a:ea typeface="Arial"/>
                <a:cs typeface="Arial"/>
                <a:sym typeface="Arial"/>
              </a:defRPr>
            </a:lvl1pPr>
          </a:lstStyle>
          <a:p>
            <a:pPr/>
            <a:r>
              <a:t>source: “Sobolev Training for Neural Networks”, Czarnecki et al. 2015</a:t>
            </a:r>
          </a:p>
        </p:txBody>
      </p:sp>
      <p:pic>
        <p:nvPicPr>
          <p:cNvPr id="212" name="Image" descr="Image"/>
          <p:cNvPicPr>
            <a:picLocks noChangeAspect="1"/>
          </p:cNvPicPr>
          <p:nvPr/>
        </p:nvPicPr>
        <p:blipFill>
          <a:blip r:embed="rId3">
            <a:extLst/>
          </a:blip>
          <a:stretch>
            <a:fillRect/>
          </a:stretch>
        </p:blipFill>
        <p:spPr>
          <a:xfrm>
            <a:off x="2273278" y="4424252"/>
            <a:ext cx="1823378" cy="675627"/>
          </a:xfrm>
          <a:prstGeom prst="rect">
            <a:avLst/>
          </a:prstGeom>
          <a:ln w="12700">
            <a:miter lim="400000"/>
          </a:ln>
        </p:spPr>
      </p:pic>
      <p:pic>
        <p:nvPicPr>
          <p:cNvPr id="213" name="Image" descr="Image"/>
          <p:cNvPicPr>
            <a:picLocks noChangeAspect="1"/>
          </p:cNvPicPr>
          <p:nvPr/>
        </p:nvPicPr>
        <p:blipFill>
          <a:blip r:embed="rId4">
            <a:extLst/>
          </a:blip>
          <a:stretch>
            <a:fillRect/>
          </a:stretch>
        </p:blipFill>
        <p:spPr>
          <a:xfrm>
            <a:off x="5443188" y="4376863"/>
            <a:ext cx="4077331" cy="770405"/>
          </a:xfrm>
          <a:prstGeom prst="rect">
            <a:avLst/>
          </a:prstGeom>
          <a:ln w="12700">
            <a:miter lim="400000"/>
          </a:ln>
        </p:spPr>
      </p:pic>
      <p:sp>
        <p:nvSpPr>
          <p:cNvPr id="214" name="traditional training"/>
          <p:cNvSpPr txBox="1"/>
          <p:nvPr/>
        </p:nvSpPr>
        <p:spPr>
          <a:xfrm>
            <a:off x="2321030" y="5280845"/>
            <a:ext cx="2249707" cy="234416"/>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spAutoFit/>
          </a:bodyPr>
          <a:lstStyle>
            <a:lvl1pPr>
              <a:defRPr b="1">
                <a:solidFill>
                  <a:srgbClr val="FF2600"/>
                </a:solidFill>
                <a:latin typeface="Arial"/>
                <a:ea typeface="Arial"/>
                <a:cs typeface="Arial"/>
                <a:sym typeface="Arial"/>
              </a:defRPr>
            </a:lvl1pPr>
          </a:lstStyle>
          <a:p>
            <a:pPr/>
            <a:r>
              <a:t>traditional training</a:t>
            </a:r>
          </a:p>
        </p:txBody>
      </p:sp>
      <p:sp>
        <p:nvSpPr>
          <p:cNvPr id="215" name="Sobolev training"/>
          <p:cNvSpPr txBox="1"/>
          <p:nvPr/>
        </p:nvSpPr>
        <p:spPr>
          <a:xfrm>
            <a:off x="6153016" y="5280845"/>
            <a:ext cx="1538272" cy="234416"/>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spAutoFit/>
          </a:bodyPr>
          <a:lstStyle>
            <a:lvl1pPr>
              <a:defRPr b="1">
                <a:solidFill>
                  <a:srgbClr val="FF2600"/>
                </a:solidFill>
                <a:latin typeface="Arial"/>
                <a:ea typeface="Arial"/>
                <a:cs typeface="Arial"/>
                <a:sym typeface="Arial"/>
              </a:defRPr>
            </a:lvl1pPr>
          </a:lstStyle>
          <a:p>
            <a:pPr/>
            <a:r>
              <a:t>Sobolev training</a:t>
            </a:r>
          </a:p>
        </p:txBody>
      </p:sp>
      <p:sp>
        <p:nvSpPr>
          <p:cNvPr id="216" name="Training students to learn beyond logits"/>
          <p:cNvSpPr txBox="1"/>
          <p:nvPr/>
        </p:nvSpPr>
        <p:spPr>
          <a:xfrm>
            <a:off x="555322" y="501909"/>
            <a:ext cx="10167854" cy="675628"/>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normAutofit fontScale="100000" lnSpcReduction="0"/>
          </a:bodyPr>
          <a:lstStyle>
            <a:lvl1pPr>
              <a:defRPr b="1" sz="3000">
                <a:solidFill>
                  <a:srgbClr val="000000"/>
                </a:solidFill>
                <a:latin typeface="Arial"/>
                <a:ea typeface="Arial"/>
                <a:cs typeface="Arial"/>
                <a:sym typeface="Arial"/>
              </a:defRPr>
            </a:lvl1pPr>
          </a:lstStyle>
          <a:p>
            <a:pPr/>
            <a:r>
              <a:t>Training students to learn beyond logits</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source: “Sobolev Training for Neural Networks”, Czarnecki et al. 2015"/>
          <p:cNvSpPr txBox="1"/>
          <p:nvPr/>
        </p:nvSpPr>
        <p:spPr>
          <a:xfrm>
            <a:off x="586909" y="6176831"/>
            <a:ext cx="6443961" cy="234417"/>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spAutoFit/>
          </a:bodyPr>
          <a:lstStyle>
            <a:lvl1pPr>
              <a:defRPr i="1">
                <a:solidFill>
                  <a:srgbClr val="000000"/>
                </a:solidFill>
                <a:latin typeface="Arial"/>
                <a:ea typeface="Arial"/>
                <a:cs typeface="Arial"/>
                <a:sym typeface="Arial"/>
              </a:defRPr>
            </a:lvl1pPr>
          </a:lstStyle>
          <a:p>
            <a:pPr/>
            <a:r>
              <a:t>source: “Sobolev Training for Neural Networks”, Czarnecki et al. 2015</a:t>
            </a:r>
          </a:p>
        </p:txBody>
      </p:sp>
      <p:sp>
        <p:nvSpPr>
          <p:cNvPr id="221" name="Training students to learn beyond logits"/>
          <p:cNvSpPr txBox="1"/>
          <p:nvPr/>
        </p:nvSpPr>
        <p:spPr>
          <a:xfrm>
            <a:off x="555322" y="501909"/>
            <a:ext cx="10167854" cy="675628"/>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normAutofit fontScale="100000" lnSpcReduction="0"/>
          </a:bodyPr>
          <a:lstStyle>
            <a:lvl1pPr>
              <a:defRPr b="1" sz="3000">
                <a:solidFill>
                  <a:srgbClr val="000000"/>
                </a:solidFill>
                <a:latin typeface="Arial"/>
                <a:ea typeface="Arial"/>
                <a:cs typeface="Arial"/>
                <a:sym typeface="Arial"/>
              </a:defRPr>
            </a:lvl1pPr>
          </a:lstStyle>
          <a:p>
            <a:pPr/>
            <a:r>
              <a:t>Training students to learn beyond logits</a:t>
            </a:r>
          </a:p>
        </p:txBody>
      </p:sp>
      <p:pic>
        <p:nvPicPr>
          <p:cNvPr id="222" name="Image" descr="Image"/>
          <p:cNvPicPr>
            <a:picLocks noChangeAspect="1"/>
          </p:cNvPicPr>
          <p:nvPr/>
        </p:nvPicPr>
        <p:blipFill>
          <a:blip r:embed="rId3">
            <a:extLst/>
          </a:blip>
          <a:stretch>
            <a:fillRect/>
          </a:stretch>
        </p:blipFill>
        <p:spPr>
          <a:xfrm>
            <a:off x="2965012" y="1277956"/>
            <a:ext cx="5975863" cy="2614825"/>
          </a:xfrm>
          <a:prstGeom prst="rect">
            <a:avLst/>
          </a:prstGeom>
          <a:ln w="12700">
            <a:miter lim="400000"/>
          </a:ln>
        </p:spPr>
      </p:pic>
      <p:sp>
        <p:nvSpPr>
          <p:cNvPr id="223" name="Left: Sobolev Training of order 2. Diamond nodes m and f indicate parameterized functions, where m is trained to approximate f. Green nodes receive supervision."/>
          <p:cNvSpPr txBox="1"/>
          <p:nvPr/>
        </p:nvSpPr>
        <p:spPr>
          <a:xfrm>
            <a:off x="1991359" y="3993200"/>
            <a:ext cx="7923169" cy="537971"/>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spAutoFit/>
          </a:bodyPr>
          <a:lstStyle/>
          <a:p>
            <a:pPr>
              <a:defRPr sz="1700">
                <a:solidFill>
                  <a:srgbClr val="000000"/>
                </a:solidFill>
                <a:latin typeface="Arial"/>
                <a:ea typeface="Arial"/>
                <a:cs typeface="Arial"/>
                <a:sym typeface="Arial"/>
              </a:defRPr>
            </a:pPr>
            <a:r>
              <a:rPr b="1"/>
              <a:t>Left</a:t>
            </a:r>
            <a:r>
              <a:t>: Sobolev Training of order 2. Diamond nodes m and f indicate parameterized functions, where m is trained to approximate f. Green nodes receive supervision. </a:t>
            </a:r>
          </a:p>
        </p:txBody>
      </p:sp>
      <p:sp>
        <p:nvSpPr>
          <p:cNvPr id="224" name="Right: stochastic Sobolev Training. If f and m are multivariate functions, the gradients are Jacobian matrices. To avoid computing high dimensional objects, compute and fit their projections on a random vector vj"/>
          <p:cNvSpPr txBox="1"/>
          <p:nvPr/>
        </p:nvSpPr>
        <p:spPr>
          <a:xfrm>
            <a:off x="2025216" y="4784821"/>
            <a:ext cx="7639871" cy="791970"/>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spAutoFit/>
          </a:bodyPr>
          <a:lstStyle/>
          <a:p>
            <a:pPr>
              <a:defRPr sz="1700">
                <a:solidFill>
                  <a:srgbClr val="000000"/>
                </a:solidFill>
                <a:latin typeface="Arial"/>
                <a:ea typeface="Arial"/>
                <a:cs typeface="Arial"/>
                <a:sym typeface="Arial"/>
              </a:defRPr>
            </a:pPr>
            <a:r>
              <a:rPr b="1"/>
              <a:t>Right</a:t>
            </a:r>
            <a:r>
              <a:t>: stochastic Sobolev Training. If f and m are multivariate functions, the gradients are Jacobian matrices. To avoid computing high dimensional objects, compute and fit their projections on a random vector vj</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Distillation can help reduce the size of pretrained language models…"/>
          <p:cNvSpPr txBox="1"/>
          <p:nvPr>
            <p:ph type="body" idx="4294967295"/>
          </p:nvPr>
        </p:nvSpPr>
        <p:spPr>
          <a:xfrm>
            <a:off x="743407" y="1591833"/>
            <a:ext cx="10441813" cy="4070563"/>
          </a:xfrm>
          <a:prstGeom prst="rect">
            <a:avLst/>
          </a:prstGeom>
        </p:spPr>
        <p:txBody>
          <a:bodyPr lIns="18516" tIns="18516" rIns="18516" bIns="18516"/>
          <a:lstStyle/>
          <a:p>
            <a:pPr marL="214312" indent="-214312" defTabSz="342899">
              <a:lnSpc>
                <a:spcPct val="100000"/>
              </a:lnSpc>
              <a:spcBef>
                <a:spcPts val="400"/>
              </a:spcBef>
              <a:defRPr sz="2250">
                <a:latin typeface="Arial"/>
                <a:ea typeface="Arial"/>
                <a:cs typeface="Arial"/>
                <a:sym typeface="Arial"/>
              </a:defRPr>
            </a:pPr>
            <a:r>
              <a:t>Distillation can help reduce the size of pretrained language models</a:t>
            </a:r>
          </a:p>
          <a:p>
            <a:pPr marL="214312" indent="-214312" defTabSz="342899">
              <a:lnSpc>
                <a:spcPct val="100000"/>
              </a:lnSpc>
              <a:spcBef>
                <a:spcPts val="400"/>
              </a:spcBef>
              <a:defRPr sz="2250">
                <a:latin typeface="Arial"/>
                <a:ea typeface="Arial"/>
                <a:cs typeface="Arial"/>
                <a:sym typeface="Arial"/>
              </a:defRPr>
            </a:pPr>
          </a:p>
          <a:p>
            <a:pPr marL="214312" indent="-214312" defTabSz="342899">
              <a:lnSpc>
                <a:spcPct val="100000"/>
              </a:lnSpc>
              <a:spcBef>
                <a:spcPts val="400"/>
              </a:spcBef>
              <a:defRPr sz="2250">
                <a:latin typeface="Arial"/>
                <a:ea typeface="Arial"/>
                <a:cs typeface="Arial"/>
                <a:sym typeface="Arial"/>
              </a:defRPr>
            </a:pPr>
            <a:r>
              <a:t>However, previous work has not considered reducing vocabulary size</a:t>
            </a:r>
          </a:p>
          <a:p>
            <a:pPr lvl="1" marL="557212" indent="-214312" defTabSz="342899">
              <a:lnSpc>
                <a:spcPct val="100000"/>
              </a:lnSpc>
              <a:spcBef>
                <a:spcPts val="400"/>
              </a:spcBef>
              <a:defRPr sz="2250">
                <a:latin typeface="Arial"/>
                <a:ea typeface="Arial"/>
                <a:cs typeface="Arial"/>
                <a:sym typeface="Arial"/>
              </a:defRPr>
            </a:pPr>
            <a:r>
              <a:t>The word embedding table of bert-base accounts for 21% of the model size, teacher: 30K, student: ~3k</a:t>
            </a:r>
          </a:p>
          <a:p>
            <a:pPr lvl="1" marL="557212" indent="-214312" defTabSz="342899">
              <a:lnSpc>
                <a:spcPct val="100000"/>
              </a:lnSpc>
              <a:spcBef>
                <a:spcPts val="400"/>
              </a:spcBef>
              <a:defRPr sz="2250">
                <a:latin typeface="Arial"/>
                <a:ea typeface="Arial"/>
                <a:cs typeface="Arial"/>
                <a:sym typeface="Arial"/>
              </a:defRPr>
            </a:pPr>
          </a:p>
          <a:p>
            <a:pPr marL="214312" indent="-214312" defTabSz="342899">
              <a:lnSpc>
                <a:spcPct val="100000"/>
              </a:lnSpc>
              <a:spcBef>
                <a:spcPts val="400"/>
              </a:spcBef>
              <a:defRPr sz="2250">
                <a:latin typeface="Arial"/>
                <a:ea typeface="Arial"/>
                <a:cs typeface="Arial"/>
                <a:sym typeface="Arial"/>
              </a:defRPr>
            </a:pPr>
            <a:r>
              <a:t>Can we reduce the size of vocabulary? </a:t>
            </a:r>
          </a:p>
          <a:p>
            <a:pPr lvl="1" marL="557212" indent="-214312" defTabSz="342899">
              <a:lnSpc>
                <a:spcPct val="100000"/>
              </a:lnSpc>
              <a:spcBef>
                <a:spcPts val="400"/>
              </a:spcBef>
              <a:defRPr sz="2250">
                <a:latin typeface="Arial"/>
                <a:ea typeface="Arial"/>
                <a:cs typeface="Arial"/>
                <a:sym typeface="Arial"/>
              </a:defRPr>
            </a:pPr>
            <a:r>
              <a:t>Poses a challenge, since existing trainings all assume the teacher and student share the same vocabulary</a:t>
            </a:r>
          </a:p>
          <a:p>
            <a:pPr lvl="1" marL="557212" indent="-214312" defTabSz="342899">
              <a:lnSpc>
                <a:spcPct val="100000"/>
              </a:lnSpc>
              <a:spcBef>
                <a:spcPts val="400"/>
              </a:spcBef>
              <a:defRPr sz="2250">
                <a:latin typeface="Arial"/>
                <a:ea typeface="Arial"/>
                <a:cs typeface="Arial"/>
                <a:sym typeface="Arial"/>
              </a:defRPr>
            </a:pPr>
            <a:r>
              <a:t>Use two strategies: </a:t>
            </a:r>
            <a:r>
              <a:rPr b="1"/>
              <a:t>dual training</a:t>
            </a:r>
            <a:r>
              <a:t> and </a:t>
            </a:r>
            <a:r>
              <a:rPr b="1"/>
              <a:t>shared variable projection</a:t>
            </a:r>
            <a:r>
              <a:t> to reduce the model to x61 in size</a:t>
            </a:r>
          </a:p>
        </p:txBody>
      </p:sp>
      <p:sp>
        <p:nvSpPr>
          <p:cNvPr id="229" name="source: “Extreme language model compression with optimal subwords and shared project”, Zhao et al. 2020"/>
          <p:cNvSpPr txBox="1"/>
          <p:nvPr/>
        </p:nvSpPr>
        <p:spPr>
          <a:xfrm>
            <a:off x="639146" y="6076692"/>
            <a:ext cx="8837261" cy="234416"/>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spAutoFit/>
          </a:bodyPr>
          <a:lstStyle>
            <a:lvl1pPr>
              <a:defRPr i="1">
                <a:solidFill>
                  <a:srgbClr val="000000"/>
                </a:solidFill>
                <a:latin typeface="Arial"/>
                <a:ea typeface="Arial"/>
                <a:cs typeface="Arial"/>
                <a:sym typeface="Arial"/>
              </a:defRPr>
            </a:lvl1pPr>
          </a:lstStyle>
          <a:p>
            <a:pPr/>
            <a:r>
              <a:t>source: “Extreme language model compression with optimal subwords and shared project”, Zhao et al. 2020</a:t>
            </a:r>
          </a:p>
        </p:txBody>
      </p:sp>
      <p:sp>
        <p:nvSpPr>
          <p:cNvPr id="230" name="Reducing the embedding models for language models"/>
          <p:cNvSpPr txBox="1"/>
          <p:nvPr/>
        </p:nvSpPr>
        <p:spPr>
          <a:xfrm>
            <a:off x="555322" y="501909"/>
            <a:ext cx="10167854" cy="675628"/>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normAutofit fontScale="100000" lnSpcReduction="0"/>
          </a:bodyPr>
          <a:lstStyle>
            <a:lvl1pPr>
              <a:defRPr b="1" sz="3000">
                <a:solidFill>
                  <a:srgbClr val="000000"/>
                </a:solidFill>
                <a:latin typeface="Arial"/>
                <a:ea typeface="Arial"/>
                <a:cs typeface="Arial"/>
                <a:sym typeface="Arial"/>
              </a:defRPr>
            </a:lvl1pPr>
          </a:lstStyle>
          <a:p>
            <a:pPr/>
            <a:r>
              <a:t>Reducing the embedding models for language models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4" name="Image" descr="Image"/>
          <p:cNvPicPr>
            <a:picLocks noChangeAspect="1"/>
          </p:cNvPicPr>
          <p:nvPr/>
        </p:nvPicPr>
        <p:blipFill>
          <a:blip r:embed="rId3">
            <a:extLst/>
          </a:blip>
          <a:stretch>
            <a:fillRect/>
          </a:stretch>
        </p:blipFill>
        <p:spPr>
          <a:xfrm>
            <a:off x="5565433" y="1577451"/>
            <a:ext cx="5714310" cy="3381940"/>
          </a:xfrm>
          <a:prstGeom prst="rect">
            <a:avLst/>
          </a:prstGeom>
          <a:ln w="12700">
            <a:miter lim="400000"/>
          </a:ln>
        </p:spPr>
      </p:pic>
      <p:sp>
        <p:nvSpPr>
          <p:cNvPr id="235" name="Teacher has a mixture of vocabulary from student and teacher…"/>
          <p:cNvSpPr txBox="1"/>
          <p:nvPr/>
        </p:nvSpPr>
        <p:spPr>
          <a:xfrm>
            <a:off x="830670" y="1757508"/>
            <a:ext cx="3942952" cy="3381939"/>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spAutoFit/>
          </a:bodyPr>
          <a:lstStyle/>
          <a:p>
            <a:pPr marL="140368" indent="-140368">
              <a:buSzPct val="100000"/>
              <a:buChar char="•"/>
              <a:defRPr sz="1900">
                <a:solidFill>
                  <a:srgbClr val="000000"/>
                </a:solidFill>
                <a:latin typeface="Arial"/>
                <a:ea typeface="Arial"/>
                <a:cs typeface="Arial"/>
                <a:sym typeface="Arial"/>
              </a:defRPr>
            </a:pPr>
            <a:r>
              <a:t>Teacher has a mixture of vocabulary from student and teacher</a:t>
            </a:r>
          </a:p>
          <a:p>
            <a:pPr marL="140368" indent="-140368">
              <a:buSzPct val="100000"/>
              <a:buChar char="•"/>
              <a:defRPr sz="1900">
                <a:solidFill>
                  <a:srgbClr val="000000"/>
                </a:solidFill>
                <a:latin typeface="Arial"/>
                <a:ea typeface="Arial"/>
                <a:cs typeface="Arial"/>
                <a:sym typeface="Arial"/>
              </a:defRPr>
            </a:pPr>
          </a:p>
          <a:p>
            <a:pPr marL="140368" indent="-140368">
              <a:buSzPct val="100000"/>
              <a:buChar char="•"/>
              <a:defRPr sz="1900">
                <a:solidFill>
                  <a:srgbClr val="000000"/>
                </a:solidFill>
                <a:latin typeface="Arial"/>
                <a:ea typeface="Arial"/>
                <a:cs typeface="Arial"/>
                <a:sym typeface="Arial"/>
              </a:defRPr>
            </a:pPr>
            <a:r>
              <a:t>Forces the model to learn to predict words from student vocab using teacher vocab, and vice versa</a:t>
            </a:r>
          </a:p>
          <a:p>
            <a:pPr marL="140368" indent="-140368">
              <a:buSzPct val="100000"/>
              <a:buChar char="•"/>
              <a:defRPr sz="1900">
                <a:solidFill>
                  <a:srgbClr val="000000"/>
                </a:solidFill>
                <a:latin typeface="Arial"/>
                <a:ea typeface="Arial"/>
                <a:cs typeface="Arial"/>
                <a:sym typeface="Arial"/>
              </a:defRPr>
            </a:pPr>
          </a:p>
          <a:p>
            <a:pPr marL="140368" indent="-140368">
              <a:buSzPct val="100000"/>
              <a:buChar char="•"/>
              <a:defRPr sz="1900">
                <a:solidFill>
                  <a:srgbClr val="000000"/>
                </a:solidFill>
                <a:latin typeface="Arial"/>
                <a:ea typeface="Arial"/>
                <a:cs typeface="Arial"/>
                <a:sym typeface="Arial"/>
              </a:defRPr>
            </a:pPr>
            <a:r>
              <a:t>Projecting model parameters into the same space to encourage alignment</a:t>
            </a:r>
          </a:p>
        </p:txBody>
      </p:sp>
      <p:sp>
        <p:nvSpPr>
          <p:cNvPr id="236" name="Reducing the embedding models for language models"/>
          <p:cNvSpPr txBox="1"/>
          <p:nvPr/>
        </p:nvSpPr>
        <p:spPr>
          <a:xfrm>
            <a:off x="555322" y="501909"/>
            <a:ext cx="10167854" cy="675628"/>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normAutofit fontScale="100000" lnSpcReduction="0"/>
          </a:bodyPr>
          <a:lstStyle>
            <a:lvl1pPr>
              <a:defRPr b="1" sz="3000">
                <a:solidFill>
                  <a:srgbClr val="000000"/>
                </a:solidFill>
                <a:latin typeface="Arial"/>
                <a:ea typeface="Arial"/>
                <a:cs typeface="Arial"/>
                <a:sym typeface="Arial"/>
              </a:defRPr>
            </a:lvl1pPr>
          </a:lstStyle>
          <a:p>
            <a:pPr/>
            <a:r>
              <a:t>Reducing the embedding models for language models</a:t>
            </a:r>
          </a:p>
        </p:txBody>
      </p:sp>
      <p:sp>
        <p:nvSpPr>
          <p:cNvPr id="237" name="source: “Extreme language model compression with optimal subwords and shared project”, Zhao et al. 2020"/>
          <p:cNvSpPr txBox="1"/>
          <p:nvPr/>
        </p:nvSpPr>
        <p:spPr>
          <a:xfrm>
            <a:off x="639146" y="6076692"/>
            <a:ext cx="8837261" cy="234416"/>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spAutoFit/>
          </a:bodyPr>
          <a:lstStyle>
            <a:lvl1pPr>
              <a:defRPr i="1">
                <a:solidFill>
                  <a:srgbClr val="000000"/>
                </a:solidFill>
                <a:latin typeface="Arial"/>
                <a:ea typeface="Arial"/>
                <a:cs typeface="Arial"/>
                <a:sym typeface="Arial"/>
              </a:defRPr>
            </a:lvl1pPr>
          </a:lstStyle>
          <a:p>
            <a:pPr/>
            <a:r>
              <a:t>source: “Extreme language model compression with optimal subwords and shared project”, Zhao et al. 2020</a:t>
            </a:r>
          </a:p>
        </p:txBody>
      </p:sp>
      <p:pic>
        <p:nvPicPr>
          <p:cNvPr id="238" name="Image" descr="Image"/>
          <p:cNvPicPr>
            <a:picLocks noChangeAspect="1"/>
          </p:cNvPicPr>
          <p:nvPr/>
        </p:nvPicPr>
        <p:blipFill>
          <a:blip r:embed="rId4">
            <a:extLst/>
          </a:blip>
          <a:stretch>
            <a:fillRect/>
          </a:stretch>
        </p:blipFill>
        <p:spPr>
          <a:xfrm>
            <a:off x="5835310" y="4985006"/>
            <a:ext cx="3478307" cy="872303"/>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Factorized embedding parameterization (horizontal)…"/>
          <p:cNvSpPr txBox="1"/>
          <p:nvPr>
            <p:ph type="body" sz="half" idx="4294967295"/>
          </p:nvPr>
        </p:nvSpPr>
        <p:spPr>
          <a:xfrm>
            <a:off x="768442" y="1842182"/>
            <a:ext cx="5938738" cy="3646314"/>
          </a:xfrm>
          <a:prstGeom prst="rect">
            <a:avLst/>
          </a:prstGeom>
        </p:spPr>
        <p:txBody>
          <a:bodyPr lIns="18516" tIns="18516" rIns="18516" bIns="18516"/>
          <a:lstStyle/>
          <a:p>
            <a:pPr marL="234315" indent="-234315" defTabSz="374903">
              <a:lnSpc>
                <a:spcPct val="100000"/>
              </a:lnSpc>
              <a:spcBef>
                <a:spcPts val="400"/>
              </a:spcBef>
              <a:defRPr sz="1640">
                <a:latin typeface="Arial"/>
                <a:ea typeface="Arial"/>
                <a:cs typeface="Arial"/>
                <a:sym typeface="Arial"/>
              </a:defRPr>
            </a:pPr>
            <a:r>
              <a:t>Factorized embedding parameterization (horizontal)</a:t>
            </a:r>
          </a:p>
          <a:p>
            <a:pPr lvl="1" marL="609219" indent="-234315" defTabSz="374903">
              <a:lnSpc>
                <a:spcPct val="100000"/>
              </a:lnSpc>
              <a:spcBef>
                <a:spcPts val="400"/>
              </a:spcBef>
              <a:defRPr sz="1640">
                <a:latin typeface="Arial"/>
                <a:ea typeface="Arial"/>
                <a:cs typeface="Arial"/>
                <a:sym typeface="Arial"/>
              </a:defRPr>
            </a:pPr>
            <a:r>
              <a:t>Decomposing the large vocabulary embedding matrix into two small matrices, makes it easier to grow the hidden size from vocab size</a:t>
            </a:r>
          </a:p>
          <a:p>
            <a:pPr marL="234315" indent="-234315" defTabSz="374903">
              <a:lnSpc>
                <a:spcPct val="100000"/>
              </a:lnSpc>
              <a:spcBef>
                <a:spcPts val="400"/>
              </a:spcBef>
              <a:defRPr sz="1640">
                <a:latin typeface="Arial"/>
                <a:ea typeface="Arial"/>
                <a:cs typeface="Arial"/>
                <a:sym typeface="Arial"/>
              </a:defRPr>
            </a:pPr>
          </a:p>
          <a:p>
            <a:pPr marL="234315" indent="-234315" defTabSz="374903">
              <a:lnSpc>
                <a:spcPct val="100000"/>
              </a:lnSpc>
              <a:spcBef>
                <a:spcPts val="400"/>
              </a:spcBef>
              <a:defRPr sz="1640">
                <a:latin typeface="Arial"/>
                <a:ea typeface="Arial"/>
                <a:cs typeface="Arial"/>
                <a:sym typeface="Arial"/>
              </a:defRPr>
            </a:pPr>
            <a:r>
              <a:t>Cross-layer parameter sharing (vertical)</a:t>
            </a:r>
          </a:p>
          <a:p>
            <a:pPr lvl="1" marL="609219" indent="-234315" defTabSz="374903">
              <a:lnSpc>
                <a:spcPct val="100000"/>
              </a:lnSpc>
              <a:spcBef>
                <a:spcPts val="400"/>
              </a:spcBef>
              <a:defRPr sz="1640">
                <a:latin typeface="Arial"/>
                <a:ea typeface="Arial"/>
                <a:cs typeface="Arial"/>
                <a:sym typeface="Arial"/>
              </a:defRPr>
            </a:pPr>
            <a:r>
              <a:t>e.g., only sharing FFN parameters, or only sharing attention</a:t>
            </a:r>
          </a:p>
          <a:p>
            <a:pPr lvl="1" marL="609219" indent="-234315" defTabSz="374903">
              <a:lnSpc>
                <a:spcPct val="100000"/>
              </a:lnSpc>
              <a:spcBef>
                <a:spcPts val="400"/>
              </a:spcBef>
              <a:defRPr sz="1640">
                <a:latin typeface="Arial"/>
                <a:ea typeface="Arial"/>
                <a:cs typeface="Arial"/>
                <a:sym typeface="Arial"/>
              </a:defRPr>
            </a:pPr>
          </a:p>
          <a:p>
            <a:pPr marL="234315" indent="-234315" defTabSz="374903">
              <a:lnSpc>
                <a:spcPct val="100000"/>
              </a:lnSpc>
              <a:spcBef>
                <a:spcPts val="400"/>
              </a:spcBef>
              <a:defRPr sz="1640">
                <a:latin typeface="Arial"/>
                <a:ea typeface="Arial"/>
                <a:cs typeface="Arial"/>
                <a:sym typeface="Arial"/>
              </a:defRPr>
            </a:pPr>
            <a:r>
              <a:t>An ALBERT config similar to BERT-large has 18x fewer parameters and can train 1.7x times faster</a:t>
            </a:r>
          </a:p>
          <a:p>
            <a:pPr marL="234315" indent="-234315" defTabSz="374903">
              <a:lnSpc>
                <a:spcPct val="100000"/>
              </a:lnSpc>
              <a:spcBef>
                <a:spcPts val="400"/>
              </a:spcBef>
              <a:defRPr sz="1640">
                <a:latin typeface="Arial"/>
                <a:ea typeface="Arial"/>
                <a:cs typeface="Arial"/>
                <a:sym typeface="Arial"/>
              </a:defRPr>
            </a:pPr>
          </a:p>
          <a:p>
            <a:pPr marL="234315" indent="-234315" defTabSz="374903">
              <a:lnSpc>
                <a:spcPct val="100000"/>
              </a:lnSpc>
              <a:spcBef>
                <a:spcPts val="400"/>
              </a:spcBef>
              <a:defRPr sz="1640">
                <a:latin typeface="Arial"/>
                <a:ea typeface="Arial"/>
                <a:cs typeface="Arial"/>
                <a:sym typeface="Arial"/>
              </a:defRPr>
            </a:pPr>
            <a:r>
              <a:t>Achieving SOTA on GLUE, SQUAD 2.0, and RACE</a:t>
            </a:r>
          </a:p>
        </p:txBody>
      </p:sp>
      <p:sp>
        <p:nvSpPr>
          <p:cNvPr id="243" name="source: “ALBERT: a lite bert for self-supervised learning of language representations”, Lan et al. 2020"/>
          <p:cNvSpPr txBox="1"/>
          <p:nvPr/>
        </p:nvSpPr>
        <p:spPr>
          <a:xfrm>
            <a:off x="436700" y="6126762"/>
            <a:ext cx="8584760" cy="234416"/>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spAutoFit/>
          </a:bodyPr>
          <a:lstStyle>
            <a:lvl1pPr>
              <a:defRPr i="1">
                <a:solidFill>
                  <a:srgbClr val="000000"/>
                </a:solidFill>
                <a:latin typeface="Arial"/>
                <a:ea typeface="Arial"/>
                <a:cs typeface="Arial"/>
                <a:sym typeface="Arial"/>
              </a:defRPr>
            </a:lvl1pPr>
          </a:lstStyle>
          <a:p>
            <a:pPr/>
            <a:r>
              <a:t>source: “ALBERT: a lite bert for self-supervised learning of language representations”, Lan et al. 2020</a:t>
            </a:r>
          </a:p>
        </p:txBody>
      </p:sp>
      <p:sp>
        <p:nvSpPr>
          <p:cNvPr id="244" name="ALBERT: a lite bert for self-supervised learning of language representations"/>
          <p:cNvSpPr txBox="1"/>
          <p:nvPr/>
        </p:nvSpPr>
        <p:spPr>
          <a:xfrm>
            <a:off x="609130" y="626137"/>
            <a:ext cx="10931302" cy="888169"/>
          </a:xfrm>
          <a:prstGeom prst="rect">
            <a:avLst/>
          </a:prstGeom>
          <a:ln w="3175">
            <a:miter lim="400000"/>
          </a:ln>
          <a:extLst>
            <a:ext uri="{C572A759-6A51-4108-AA02-DFA0A04FC94B}">
              <ma14:wrappingTextBoxFlag xmlns:ma14="http://schemas.microsoft.com/office/mac/drawingml/2011/main" val="1"/>
            </a:ext>
          </a:extLst>
        </p:spPr>
        <p:txBody>
          <a:bodyPr wrap="none" lIns="18516" tIns="18516" rIns="18516" bIns="18516">
            <a:spAutoFit/>
          </a:bodyPr>
          <a:lstStyle>
            <a:lvl1pPr>
              <a:defRPr b="1" sz="3000">
                <a:solidFill>
                  <a:srgbClr val="000000"/>
                </a:solidFill>
                <a:latin typeface="Arial"/>
                <a:ea typeface="Arial"/>
                <a:cs typeface="Arial"/>
                <a:sym typeface="Arial"/>
              </a:defRPr>
            </a:lvl1pPr>
          </a:lstStyle>
          <a:p>
            <a:pPr/>
            <a:r>
              <a:t>ALBERT: a lite bert for self-supervised learning of language representations</a:t>
            </a:r>
          </a:p>
        </p:txBody>
      </p:sp>
      <p:pic>
        <p:nvPicPr>
          <p:cNvPr id="245" name="Image" descr="Image"/>
          <p:cNvPicPr>
            <a:picLocks noChangeAspect="1"/>
          </p:cNvPicPr>
          <p:nvPr/>
        </p:nvPicPr>
        <p:blipFill>
          <a:blip r:embed="rId3">
            <a:extLst/>
          </a:blip>
          <a:stretch>
            <a:fillRect/>
          </a:stretch>
        </p:blipFill>
        <p:spPr>
          <a:xfrm>
            <a:off x="6875978" y="1780984"/>
            <a:ext cx="4740219" cy="1456692"/>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The parameter reduction techniques also act as a form of regularization that stabilizes the training and helps with generalization."/>
          <p:cNvSpPr txBox="1"/>
          <p:nvPr>
            <p:ph type="body" sz="half" idx="4294967295"/>
          </p:nvPr>
        </p:nvSpPr>
        <p:spPr>
          <a:xfrm>
            <a:off x="993756" y="2045564"/>
            <a:ext cx="8968079" cy="2022810"/>
          </a:xfrm>
          <a:prstGeom prst="rect">
            <a:avLst/>
          </a:prstGeom>
        </p:spPr>
        <p:txBody>
          <a:bodyPr lIns="18516" tIns="18516" rIns="18516" bIns="18516"/>
          <a:lstStyle>
            <a:lvl1pPr marL="285750" indent="-285750" defTabSz="457199">
              <a:lnSpc>
                <a:spcPct val="100000"/>
              </a:lnSpc>
              <a:spcBef>
                <a:spcPts val="500"/>
              </a:spcBef>
              <a:defRPr sz="2400">
                <a:latin typeface="Arial"/>
                <a:ea typeface="Arial"/>
                <a:cs typeface="Arial"/>
                <a:sym typeface="Arial"/>
              </a:defRPr>
            </a:lvl1pPr>
          </a:lstStyle>
          <a:p>
            <a:pPr/>
            <a:r>
              <a:t>The parameter reduction techniques also act as a form of regularization that stabilizes the training and helps with generalization.</a:t>
            </a:r>
          </a:p>
        </p:txBody>
      </p:sp>
      <p:pic>
        <p:nvPicPr>
          <p:cNvPr id="250" name="Image" descr="Image"/>
          <p:cNvPicPr>
            <a:picLocks noChangeAspect="1"/>
          </p:cNvPicPr>
          <p:nvPr/>
        </p:nvPicPr>
        <p:blipFill>
          <a:blip r:embed="rId3">
            <a:extLst/>
          </a:blip>
          <a:stretch>
            <a:fillRect/>
          </a:stretch>
        </p:blipFill>
        <p:spPr>
          <a:xfrm>
            <a:off x="3830722" y="3354578"/>
            <a:ext cx="6425552" cy="2392197"/>
          </a:xfrm>
          <a:prstGeom prst="rect">
            <a:avLst/>
          </a:prstGeom>
          <a:ln w="12700">
            <a:miter lim="400000"/>
          </a:ln>
        </p:spPr>
      </p:pic>
      <p:pic>
        <p:nvPicPr>
          <p:cNvPr id="251" name="Image" descr="Image"/>
          <p:cNvPicPr>
            <a:picLocks noChangeAspect="1"/>
          </p:cNvPicPr>
          <p:nvPr/>
        </p:nvPicPr>
        <p:blipFill>
          <a:blip r:embed="rId4">
            <a:extLst/>
          </a:blip>
          <a:stretch>
            <a:fillRect/>
          </a:stretch>
        </p:blipFill>
        <p:spPr>
          <a:xfrm>
            <a:off x="1306769" y="3297380"/>
            <a:ext cx="2210608" cy="1360375"/>
          </a:xfrm>
          <a:prstGeom prst="rect">
            <a:avLst/>
          </a:prstGeom>
          <a:ln w="12700">
            <a:miter lim="400000"/>
          </a:ln>
        </p:spPr>
      </p:pic>
      <p:sp>
        <p:nvSpPr>
          <p:cNvPr id="252" name="ALBERT: a lite bert for self-supervised learning of language representations"/>
          <p:cNvSpPr txBox="1"/>
          <p:nvPr/>
        </p:nvSpPr>
        <p:spPr>
          <a:xfrm>
            <a:off x="609130" y="626137"/>
            <a:ext cx="10931302" cy="888169"/>
          </a:xfrm>
          <a:prstGeom prst="rect">
            <a:avLst/>
          </a:prstGeom>
          <a:ln w="3175">
            <a:miter lim="400000"/>
          </a:ln>
          <a:extLst>
            <a:ext uri="{C572A759-6A51-4108-AA02-DFA0A04FC94B}">
              <ma14:wrappingTextBoxFlag xmlns:ma14="http://schemas.microsoft.com/office/mac/drawingml/2011/main" val="1"/>
            </a:ext>
          </a:extLst>
        </p:spPr>
        <p:txBody>
          <a:bodyPr wrap="none" lIns="18516" tIns="18516" rIns="18516" bIns="18516">
            <a:spAutoFit/>
          </a:bodyPr>
          <a:lstStyle>
            <a:lvl1pPr>
              <a:defRPr b="1" sz="3000">
                <a:solidFill>
                  <a:srgbClr val="000000"/>
                </a:solidFill>
                <a:latin typeface="Arial"/>
                <a:ea typeface="Arial"/>
                <a:cs typeface="Arial"/>
                <a:sym typeface="Arial"/>
              </a:defRPr>
            </a:lvl1pPr>
          </a:lstStyle>
          <a:p>
            <a:pPr/>
            <a:r>
              <a:t>ALBERT: a lite bert for self-supervised learning of language representations</a:t>
            </a:r>
          </a:p>
        </p:txBody>
      </p:sp>
      <p:sp>
        <p:nvSpPr>
          <p:cNvPr id="253" name="source: “ALBERT: a lite bert for self-supervised learning of language representations”, Lan et al. 2020"/>
          <p:cNvSpPr txBox="1"/>
          <p:nvPr/>
        </p:nvSpPr>
        <p:spPr>
          <a:xfrm>
            <a:off x="436700" y="6126762"/>
            <a:ext cx="8584760" cy="234416"/>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spAutoFit/>
          </a:bodyPr>
          <a:lstStyle>
            <a:lvl1pPr>
              <a:defRPr i="1">
                <a:solidFill>
                  <a:srgbClr val="000000"/>
                </a:solidFill>
                <a:latin typeface="Arial"/>
                <a:ea typeface="Arial"/>
                <a:cs typeface="Arial"/>
                <a:sym typeface="Arial"/>
              </a:defRPr>
            </a:lvl1pPr>
          </a:lstStyle>
          <a:p>
            <a:pPr/>
            <a:r>
              <a:t>source: “ALBERT: a lite bert for self-supervised learning of language representations”, Lan et al. 2020</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 name="Frontier topics"/>
          <p:cNvSpPr txBox="1"/>
          <p:nvPr>
            <p:ph type="title" idx="4294967295"/>
          </p:nvPr>
        </p:nvSpPr>
        <p:spPr>
          <a:xfrm>
            <a:off x="386860" y="528637"/>
            <a:ext cx="10550771" cy="657450"/>
          </a:xfrm>
          <a:prstGeom prst="rect">
            <a:avLst/>
          </a:prstGeom>
        </p:spPr>
        <p:txBody>
          <a:bodyPr anchor="t"/>
          <a:lstStyle>
            <a:lvl1pPr defTabSz="457200">
              <a:lnSpc>
                <a:spcPct val="100000"/>
              </a:lnSpc>
              <a:defRPr b="1" sz="3000">
                <a:latin typeface="Arial"/>
                <a:ea typeface="Arial"/>
                <a:cs typeface="Arial"/>
                <a:sym typeface="Arial"/>
              </a:defRPr>
            </a:lvl1pPr>
          </a:lstStyle>
          <a:p>
            <a:pPr/>
            <a:r>
              <a:t>Frontier topics</a:t>
            </a:r>
          </a:p>
        </p:txBody>
      </p:sp>
      <p:sp>
        <p:nvSpPr>
          <p:cNvPr id="108" name="Slide Number"/>
          <p:cNvSpPr txBox="1"/>
          <p:nvPr>
            <p:ph type="sldNum" sz="quarter" idx="4294967295"/>
          </p:nvPr>
        </p:nvSpPr>
        <p:spPr>
          <a:xfrm>
            <a:off x="10857975" y="6049983"/>
            <a:ext cx="225402"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b="1" sz="2000">
                <a:solidFill>
                  <a:srgbClr val="000000"/>
                </a:solidFill>
                <a:latin typeface="Arial"/>
                <a:ea typeface="Arial"/>
                <a:cs typeface="Arial"/>
                <a:sym typeface="Arial"/>
              </a:defRPr>
            </a:lvl1pPr>
          </a:lstStyle>
          <a:p>
            <a:pPr/>
            <a:fld id="{86CB4B4D-7CA3-9044-876B-883B54F8677D}" type="slidenum"/>
          </a:p>
        </p:txBody>
      </p:sp>
      <p:sp>
        <p:nvSpPr>
          <p:cNvPr id="109" name="Language model compression for language models…"/>
          <p:cNvSpPr txBox="1"/>
          <p:nvPr>
            <p:ph type="body" idx="4294967295"/>
          </p:nvPr>
        </p:nvSpPr>
        <p:spPr>
          <a:xfrm>
            <a:off x="631530" y="1544531"/>
            <a:ext cx="11040724" cy="4994590"/>
          </a:xfrm>
          <a:prstGeom prst="rect">
            <a:avLst/>
          </a:prstGeom>
        </p:spPr>
        <p:txBody>
          <a:bodyPr/>
          <a:lstStyle/>
          <a:p>
            <a:pPr marL="342900" indent="-342900" defTabSz="457200">
              <a:lnSpc>
                <a:spcPct val="100000"/>
              </a:lnSpc>
              <a:spcBef>
                <a:spcPts val="500"/>
              </a:spcBef>
              <a:defRPr sz="2400">
                <a:latin typeface="Arial"/>
                <a:ea typeface="Arial"/>
                <a:cs typeface="Arial"/>
                <a:sym typeface="Arial"/>
              </a:defRPr>
            </a:pPr>
            <a:r>
              <a:t>Language model compression for language models</a:t>
            </a:r>
          </a:p>
          <a:p>
            <a:pPr marL="342900" indent="-342900" defTabSz="457200">
              <a:lnSpc>
                <a:spcPct val="100000"/>
              </a:lnSpc>
              <a:spcBef>
                <a:spcPts val="500"/>
              </a:spcBef>
              <a:defRPr sz="2400">
                <a:latin typeface="Arial"/>
                <a:ea typeface="Arial"/>
                <a:cs typeface="Arial"/>
                <a:sym typeface="Arial"/>
              </a:defRPr>
            </a:pPr>
          </a:p>
          <a:p>
            <a:pPr marL="342900" indent="-342900" defTabSz="457200">
              <a:lnSpc>
                <a:spcPct val="100000"/>
              </a:lnSpc>
              <a:spcBef>
                <a:spcPts val="500"/>
              </a:spcBef>
              <a:defRPr sz="2400">
                <a:latin typeface="Arial"/>
                <a:ea typeface="Arial"/>
                <a:cs typeface="Arial"/>
                <a:sym typeface="Arial"/>
              </a:defRPr>
            </a:pPr>
            <a:r>
              <a:t>More on AutoML</a:t>
            </a:r>
          </a:p>
          <a:p>
            <a:pPr marL="342900" indent="-342900" defTabSz="457200">
              <a:lnSpc>
                <a:spcPct val="100000"/>
              </a:lnSpc>
              <a:spcBef>
                <a:spcPts val="500"/>
              </a:spcBef>
              <a:defRPr sz="2400">
                <a:latin typeface="Arial"/>
                <a:ea typeface="Arial"/>
                <a:cs typeface="Arial"/>
                <a:sym typeface="Arial"/>
              </a:defRPr>
            </a:pPr>
          </a:p>
          <a:p>
            <a:pPr marL="342900" indent="-342900" defTabSz="457200">
              <a:lnSpc>
                <a:spcPct val="100000"/>
              </a:lnSpc>
              <a:spcBef>
                <a:spcPts val="500"/>
              </a:spcBef>
              <a:defRPr sz="2400">
                <a:latin typeface="Arial"/>
                <a:ea typeface="Arial"/>
                <a:cs typeface="Arial"/>
                <a:sym typeface="Arial"/>
              </a:defRPr>
            </a:pPr>
            <a:r>
              <a:t>Language models for text generation</a:t>
            </a:r>
          </a:p>
          <a:p>
            <a:pPr marL="342900" indent="-342900" defTabSz="457200">
              <a:lnSpc>
                <a:spcPct val="100000"/>
              </a:lnSpc>
              <a:spcBef>
                <a:spcPts val="500"/>
              </a:spcBef>
              <a:defRPr sz="2400">
                <a:latin typeface="Arial"/>
                <a:ea typeface="Arial"/>
                <a:cs typeface="Arial"/>
                <a:sym typeface="Arial"/>
              </a:defRPr>
            </a:pPr>
          </a:p>
          <a:p>
            <a:pPr marL="342900" indent="-342900" defTabSz="457200">
              <a:lnSpc>
                <a:spcPct val="100000"/>
              </a:lnSpc>
              <a:spcBef>
                <a:spcPts val="500"/>
              </a:spcBef>
              <a:defRPr sz="2400">
                <a:latin typeface="Arial"/>
                <a:ea typeface="Arial"/>
                <a:cs typeface="Arial"/>
                <a:sym typeface="Arial"/>
              </a:defRPr>
            </a:pPr>
            <a:r>
              <a:t>Testing of NLP models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The effect of different cross-layer parameter sharing strategies:…"/>
          <p:cNvSpPr txBox="1"/>
          <p:nvPr>
            <p:ph type="body" sz="quarter" idx="4294967295"/>
          </p:nvPr>
        </p:nvSpPr>
        <p:spPr>
          <a:xfrm>
            <a:off x="818332" y="2042461"/>
            <a:ext cx="8374316" cy="1327747"/>
          </a:xfrm>
          <a:prstGeom prst="rect">
            <a:avLst/>
          </a:prstGeom>
        </p:spPr>
        <p:txBody>
          <a:bodyPr lIns="18516" tIns="18516" rIns="18516" bIns="18516"/>
          <a:lstStyle>
            <a:lvl1pPr marL="260032" indent="-260032" defTabSz="416051">
              <a:lnSpc>
                <a:spcPct val="100000"/>
              </a:lnSpc>
              <a:spcBef>
                <a:spcPts val="500"/>
              </a:spcBef>
              <a:defRPr sz="2275">
                <a:latin typeface="Arial"/>
                <a:ea typeface="Arial"/>
                <a:cs typeface="Arial"/>
                <a:sym typeface="Arial"/>
              </a:defRPr>
            </a:lvl1pPr>
            <a:lvl2pPr marL="676084" indent="-260032" defTabSz="416051">
              <a:lnSpc>
                <a:spcPct val="100000"/>
              </a:lnSpc>
              <a:spcBef>
                <a:spcPts val="500"/>
              </a:spcBef>
              <a:defRPr sz="2275">
                <a:latin typeface="Arial"/>
                <a:ea typeface="Arial"/>
                <a:cs typeface="Arial"/>
                <a:sym typeface="Arial"/>
              </a:defRPr>
            </a:lvl2pPr>
          </a:lstStyle>
          <a:p>
            <a:pPr/>
            <a:r>
              <a:t>The effect of different cross-layer parameter sharing strategies:</a:t>
            </a:r>
          </a:p>
          <a:p>
            <a:pPr lvl="1"/>
            <a:r>
              <a:t>Shared attention has better performance than the other two</a:t>
            </a:r>
          </a:p>
        </p:txBody>
      </p:sp>
      <p:pic>
        <p:nvPicPr>
          <p:cNvPr id="258" name="Image" descr="Image"/>
          <p:cNvPicPr>
            <a:picLocks noChangeAspect="1"/>
          </p:cNvPicPr>
          <p:nvPr/>
        </p:nvPicPr>
        <p:blipFill>
          <a:blip r:embed="rId3">
            <a:extLst/>
          </a:blip>
          <a:stretch>
            <a:fillRect/>
          </a:stretch>
        </p:blipFill>
        <p:spPr>
          <a:xfrm>
            <a:off x="1393022" y="3348218"/>
            <a:ext cx="8277062" cy="1987067"/>
          </a:xfrm>
          <a:prstGeom prst="rect">
            <a:avLst/>
          </a:prstGeom>
          <a:ln w="12700">
            <a:miter lim="400000"/>
          </a:ln>
        </p:spPr>
      </p:pic>
      <p:sp>
        <p:nvSpPr>
          <p:cNvPr id="259" name="ALBERT: a lite bert for self-supervised learning of language representations"/>
          <p:cNvSpPr txBox="1"/>
          <p:nvPr/>
        </p:nvSpPr>
        <p:spPr>
          <a:xfrm>
            <a:off x="609130" y="626137"/>
            <a:ext cx="10931302" cy="888169"/>
          </a:xfrm>
          <a:prstGeom prst="rect">
            <a:avLst/>
          </a:prstGeom>
          <a:ln w="3175">
            <a:miter lim="400000"/>
          </a:ln>
          <a:extLst>
            <a:ext uri="{C572A759-6A51-4108-AA02-DFA0A04FC94B}">
              <ma14:wrappingTextBoxFlag xmlns:ma14="http://schemas.microsoft.com/office/mac/drawingml/2011/main" val="1"/>
            </a:ext>
          </a:extLst>
        </p:spPr>
        <p:txBody>
          <a:bodyPr wrap="none" lIns="18516" tIns="18516" rIns="18516" bIns="18516">
            <a:spAutoFit/>
          </a:bodyPr>
          <a:lstStyle>
            <a:lvl1pPr>
              <a:defRPr b="1" sz="3000">
                <a:solidFill>
                  <a:srgbClr val="000000"/>
                </a:solidFill>
                <a:latin typeface="Arial"/>
                <a:ea typeface="Arial"/>
                <a:cs typeface="Arial"/>
                <a:sym typeface="Arial"/>
              </a:defRPr>
            </a:lvl1pPr>
          </a:lstStyle>
          <a:p>
            <a:pPr/>
            <a:r>
              <a:t>ALBERT: a lite bert for self-supervised learning of language representations</a:t>
            </a:r>
          </a:p>
        </p:txBody>
      </p:sp>
      <p:sp>
        <p:nvSpPr>
          <p:cNvPr id="260" name="source: “ALBERT: a lite bert for self-supervised learning of language representations”, Lan et al. 2020"/>
          <p:cNvSpPr txBox="1"/>
          <p:nvPr/>
        </p:nvSpPr>
        <p:spPr>
          <a:xfrm>
            <a:off x="436700" y="6126762"/>
            <a:ext cx="8584760" cy="234416"/>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spAutoFit/>
          </a:bodyPr>
          <a:lstStyle>
            <a:lvl1pPr>
              <a:defRPr i="1">
                <a:solidFill>
                  <a:srgbClr val="000000"/>
                </a:solidFill>
                <a:latin typeface="Arial"/>
                <a:ea typeface="Arial"/>
                <a:cs typeface="Arial"/>
                <a:sym typeface="Arial"/>
              </a:defRPr>
            </a:lvl1pPr>
          </a:lstStyle>
          <a:p>
            <a:pPr/>
            <a:r>
              <a:t>source: “ALBERT: a lite bert for self-supervised learning of language representations”, Lan et al. 2020</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Knowledge distillation with teacher assistant"/>
          <p:cNvSpPr txBox="1"/>
          <p:nvPr>
            <p:ph type="title" idx="4294967295"/>
          </p:nvPr>
        </p:nvSpPr>
        <p:spPr>
          <a:xfrm>
            <a:off x="892266" y="689671"/>
            <a:ext cx="9447988" cy="1245172"/>
          </a:xfrm>
          <a:prstGeom prst="rect">
            <a:avLst/>
          </a:prstGeom>
        </p:spPr>
        <p:txBody>
          <a:bodyPr lIns="18516" tIns="18516" rIns="18516" bIns="18516" anchor="t"/>
          <a:lstStyle>
            <a:lvl1pPr defTabSz="457199">
              <a:lnSpc>
                <a:spcPct val="100000"/>
              </a:lnSpc>
              <a:defRPr b="1" sz="3000">
                <a:latin typeface="Arial"/>
                <a:ea typeface="Arial"/>
                <a:cs typeface="Arial"/>
                <a:sym typeface="Arial"/>
              </a:defRPr>
            </a:lvl1pPr>
          </a:lstStyle>
          <a:p>
            <a:pPr/>
            <a:r>
              <a:t>Knowledge distillation with teacher assistant</a:t>
            </a:r>
          </a:p>
        </p:txBody>
      </p:sp>
      <p:sp>
        <p:nvSpPr>
          <p:cNvPr id="265" name="Student network performance degrades when the gap between student and teacher is large…"/>
          <p:cNvSpPr txBox="1"/>
          <p:nvPr>
            <p:ph type="body" sz="half" idx="4294967295"/>
          </p:nvPr>
        </p:nvSpPr>
        <p:spPr>
          <a:xfrm>
            <a:off x="755924" y="1541763"/>
            <a:ext cx="7128921" cy="3976266"/>
          </a:xfrm>
          <a:prstGeom prst="rect">
            <a:avLst/>
          </a:prstGeom>
        </p:spPr>
        <p:txBody>
          <a:bodyPr lIns="18516" tIns="18516" rIns="18516" bIns="18516"/>
          <a:lstStyle/>
          <a:p>
            <a:pPr marL="285750" indent="-285750" defTabSz="457199">
              <a:lnSpc>
                <a:spcPct val="100000"/>
              </a:lnSpc>
              <a:spcBef>
                <a:spcPts val="500"/>
              </a:spcBef>
              <a:defRPr sz="2000">
                <a:latin typeface="Arial"/>
                <a:ea typeface="Arial"/>
                <a:cs typeface="Arial"/>
                <a:sym typeface="Arial"/>
              </a:defRPr>
            </a:pPr>
            <a:r>
              <a:t>Student network performance degrades when the gap between student and teacher is large</a:t>
            </a:r>
          </a:p>
          <a:p>
            <a:pPr marL="285750" indent="-285750" defTabSz="457199">
              <a:lnSpc>
                <a:spcPct val="100000"/>
              </a:lnSpc>
              <a:spcBef>
                <a:spcPts val="500"/>
              </a:spcBef>
              <a:defRPr sz="2000">
                <a:latin typeface="Arial"/>
                <a:ea typeface="Arial"/>
                <a:cs typeface="Arial"/>
                <a:sym typeface="Arial"/>
              </a:defRPr>
            </a:pPr>
          </a:p>
          <a:p>
            <a:pPr marL="285750" indent="-285750" defTabSz="457199">
              <a:lnSpc>
                <a:spcPct val="100000"/>
              </a:lnSpc>
              <a:spcBef>
                <a:spcPts val="500"/>
              </a:spcBef>
              <a:defRPr sz="2000">
                <a:latin typeface="Arial"/>
                <a:ea typeface="Arial"/>
                <a:cs typeface="Arial"/>
                <a:sym typeface="Arial"/>
              </a:defRPr>
            </a:pPr>
            <a:r>
              <a:t>Given a fixed student network, one cannot employ an arbitrarily large teacher</a:t>
            </a:r>
          </a:p>
          <a:p>
            <a:pPr lvl="1" marL="742950" indent="-285750" defTabSz="457199">
              <a:lnSpc>
                <a:spcPct val="100000"/>
              </a:lnSpc>
              <a:spcBef>
                <a:spcPts val="500"/>
              </a:spcBef>
              <a:defRPr sz="2000">
                <a:latin typeface="Arial"/>
                <a:ea typeface="Arial"/>
                <a:cs typeface="Arial"/>
                <a:sym typeface="Arial"/>
              </a:defRPr>
            </a:pPr>
            <a:r>
              <a:t>A teacher can effectively transfer its knowledge to students up to a certain size, not smaller</a:t>
            </a:r>
          </a:p>
          <a:p>
            <a:pPr lvl="1" marL="742950" indent="-285750" defTabSz="457199">
              <a:lnSpc>
                <a:spcPct val="100000"/>
              </a:lnSpc>
              <a:spcBef>
                <a:spcPts val="500"/>
              </a:spcBef>
              <a:defRPr sz="2000">
                <a:latin typeface="Arial"/>
                <a:ea typeface="Arial"/>
                <a:cs typeface="Arial"/>
                <a:sym typeface="Arial"/>
              </a:defRPr>
            </a:pPr>
          </a:p>
          <a:p>
            <a:pPr marL="285750" indent="-285750" defTabSz="457199">
              <a:lnSpc>
                <a:spcPct val="100000"/>
              </a:lnSpc>
              <a:spcBef>
                <a:spcPts val="500"/>
              </a:spcBef>
              <a:defRPr sz="2000">
                <a:latin typeface="Arial"/>
                <a:ea typeface="Arial"/>
                <a:cs typeface="Arial"/>
                <a:sym typeface="Arial"/>
              </a:defRPr>
            </a:pPr>
            <a:r>
              <a:t>TA models are distilled from the teacher, and the student is then only distilled from the TAs, i.e., chain distillation</a:t>
            </a:r>
          </a:p>
        </p:txBody>
      </p:sp>
      <p:sp>
        <p:nvSpPr>
          <p:cNvPr id="266" name="source: “Improved Knowledge Distillation via Teacher Assistant”, Mirzadeh et al. 2020"/>
          <p:cNvSpPr txBox="1"/>
          <p:nvPr/>
        </p:nvSpPr>
        <p:spPr>
          <a:xfrm>
            <a:off x="624462" y="5876413"/>
            <a:ext cx="7619547" cy="234416"/>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spAutoFit/>
          </a:bodyPr>
          <a:lstStyle>
            <a:lvl1pPr>
              <a:defRPr i="1">
                <a:solidFill>
                  <a:srgbClr val="000000"/>
                </a:solidFill>
                <a:latin typeface="Arial"/>
                <a:ea typeface="Arial"/>
                <a:cs typeface="Arial"/>
                <a:sym typeface="Arial"/>
              </a:defRPr>
            </a:lvl1pPr>
          </a:lstStyle>
          <a:p>
            <a:pPr/>
            <a:r>
              <a:t>source: “Improved Knowledge Distillation via Teacher Assistant”, Mirzadeh et al. 2020</a:t>
            </a:r>
          </a:p>
        </p:txBody>
      </p:sp>
      <p:pic>
        <p:nvPicPr>
          <p:cNvPr id="267" name="Image" descr="Image"/>
          <p:cNvPicPr>
            <a:picLocks noChangeAspect="1"/>
          </p:cNvPicPr>
          <p:nvPr/>
        </p:nvPicPr>
        <p:blipFill>
          <a:blip r:embed="rId3">
            <a:extLst/>
          </a:blip>
          <a:stretch>
            <a:fillRect/>
          </a:stretch>
        </p:blipFill>
        <p:spPr>
          <a:xfrm>
            <a:off x="7547850" y="1602974"/>
            <a:ext cx="3416830" cy="1648681"/>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Replace dot‐product attention by LSH, O(𝐿􏰄^2) -&gt; O(LlogL), where L is the length of the sequence.…"/>
          <p:cNvSpPr txBox="1"/>
          <p:nvPr>
            <p:ph type="body" idx="4294967295"/>
          </p:nvPr>
        </p:nvSpPr>
        <p:spPr>
          <a:xfrm>
            <a:off x="768970" y="1541398"/>
            <a:ext cx="9694580" cy="3968687"/>
          </a:xfrm>
          <a:prstGeom prst="rect">
            <a:avLst/>
          </a:prstGeom>
        </p:spPr>
        <p:txBody>
          <a:bodyPr lIns="18516" tIns="18516" rIns="18516" bIns="18516"/>
          <a:lstStyle/>
          <a:p>
            <a:pPr marL="285750" indent="-285750" defTabSz="457199">
              <a:lnSpc>
                <a:spcPct val="100000"/>
              </a:lnSpc>
              <a:spcBef>
                <a:spcPts val="500"/>
              </a:spcBef>
              <a:defRPr sz="2000">
                <a:latin typeface="Arial"/>
                <a:ea typeface="Arial"/>
                <a:cs typeface="Arial"/>
                <a:sym typeface="Arial"/>
              </a:defRPr>
            </a:pPr>
            <a:r>
              <a:t>Replace dot‐product attention by LSH, O(𝐿􏰄^2) -&gt; O(LlogL), where L is the length of the sequence.</a:t>
            </a:r>
          </a:p>
          <a:p>
            <a:pPr marL="285750" indent="-285750" defTabSz="457199">
              <a:lnSpc>
                <a:spcPct val="100000"/>
              </a:lnSpc>
              <a:spcBef>
                <a:spcPts val="500"/>
              </a:spcBef>
              <a:defRPr sz="2000">
                <a:latin typeface="Arial"/>
                <a:ea typeface="Arial"/>
                <a:cs typeface="Arial"/>
                <a:sym typeface="Arial"/>
              </a:defRPr>
            </a:pPr>
          </a:p>
          <a:p>
            <a:pPr marL="285750" indent="-285750" defTabSz="457199">
              <a:lnSpc>
                <a:spcPct val="100000"/>
              </a:lnSpc>
              <a:spcBef>
                <a:spcPts val="500"/>
              </a:spcBef>
              <a:defRPr sz="2000">
                <a:latin typeface="Arial"/>
                <a:ea typeface="Arial"/>
                <a:cs typeface="Arial"/>
                <a:sym typeface="Arial"/>
              </a:defRPr>
            </a:pPr>
          </a:p>
          <a:p>
            <a:pPr marL="285750" indent="-285750" defTabSz="457199">
              <a:lnSpc>
                <a:spcPct val="100000"/>
              </a:lnSpc>
              <a:spcBef>
                <a:spcPts val="500"/>
              </a:spcBef>
              <a:defRPr sz="2000">
                <a:latin typeface="Arial"/>
                <a:ea typeface="Arial"/>
                <a:cs typeface="Arial"/>
                <a:sym typeface="Arial"/>
              </a:defRPr>
            </a:pPr>
            <a:r>
              <a:rPr b="1"/>
              <a:t>Hashing attention</a:t>
            </a:r>
            <a:r>
              <a:t>. We mainly need to compute the QK^T, but note we mainly need to compute the softmax, which is dominated by the largest elements</a:t>
            </a:r>
          </a:p>
          <a:p>
            <a:pPr lvl="1" marL="742950" indent="-285750" defTabSz="457199">
              <a:lnSpc>
                <a:spcPct val="100000"/>
              </a:lnSpc>
              <a:spcBef>
                <a:spcPts val="500"/>
              </a:spcBef>
              <a:defRPr sz="2000">
                <a:latin typeface="Arial"/>
                <a:ea typeface="Arial"/>
                <a:cs typeface="Arial"/>
                <a:sym typeface="Arial"/>
              </a:defRPr>
            </a:pPr>
            <a:r>
              <a:t>For each query qi only need to focus on keys in K that are closest to qi</a:t>
            </a:r>
          </a:p>
          <a:p>
            <a:pPr lvl="1" marL="742950" indent="-285750" defTabSz="457199">
              <a:lnSpc>
                <a:spcPct val="100000"/>
              </a:lnSpc>
              <a:spcBef>
                <a:spcPts val="500"/>
              </a:spcBef>
              <a:defRPr sz="2000">
                <a:latin typeface="Arial"/>
                <a:ea typeface="Arial"/>
                <a:cs typeface="Arial"/>
                <a:sym typeface="Arial"/>
              </a:defRPr>
            </a:pPr>
          </a:p>
          <a:p>
            <a:pPr marL="285750" indent="-285750" defTabSz="457199">
              <a:lnSpc>
                <a:spcPct val="100000"/>
              </a:lnSpc>
              <a:spcBef>
                <a:spcPts val="500"/>
              </a:spcBef>
              <a:defRPr sz="2000">
                <a:latin typeface="Arial"/>
                <a:ea typeface="Arial"/>
                <a:cs typeface="Arial"/>
                <a:sym typeface="Arial"/>
              </a:defRPr>
            </a:pPr>
            <a:r>
              <a:t>Use reversible residual layers, which allows storing activations only once in the training process instead of N times (N is the number of layers)</a:t>
            </a:r>
          </a:p>
        </p:txBody>
      </p:sp>
      <p:sp>
        <p:nvSpPr>
          <p:cNvPr id="272" name="source: “REFORMER: THE EFFICIENT TRANSFORMER”, Kitaev et al. 2020"/>
          <p:cNvSpPr txBox="1"/>
          <p:nvPr/>
        </p:nvSpPr>
        <p:spPr>
          <a:xfrm>
            <a:off x="624462" y="5888930"/>
            <a:ext cx="8422131" cy="234417"/>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spAutoFit/>
          </a:bodyPr>
          <a:lstStyle>
            <a:lvl1pPr>
              <a:defRPr i="1">
                <a:solidFill>
                  <a:srgbClr val="000000"/>
                </a:solidFill>
                <a:latin typeface="Arial"/>
                <a:ea typeface="Arial"/>
                <a:cs typeface="Arial"/>
                <a:sym typeface="Arial"/>
              </a:defRPr>
            </a:lvl1pPr>
          </a:lstStyle>
          <a:p>
            <a:pPr/>
            <a:r>
              <a:t>source: “REFORMER: THE EFFICIENT TRANSFORMER”, Kitaev et al. 2020</a:t>
            </a:r>
          </a:p>
        </p:txBody>
      </p:sp>
      <p:pic>
        <p:nvPicPr>
          <p:cNvPr id="273" name="Image" descr="Image"/>
          <p:cNvPicPr>
            <a:picLocks noChangeAspect="1"/>
          </p:cNvPicPr>
          <p:nvPr/>
        </p:nvPicPr>
        <p:blipFill>
          <a:blip r:embed="rId3">
            <a:extLst/>
          </a:blip>
          <a:stretch>
            <a:fillRect/>
          </a:stretch>
        </p:blipFill>
        <p:spPr>
          <a:xfrm>
            <a:off x="3758163" y="2057731"/>
            <a:ext cx="3383018" cy="712775"/>
          </a:xfrm>
          <a:prstGeom prst="rect">
            <a:avLst/>
          </a:prstGeom>
          <a:ln w="12700">
            <a:miter lim="400000"/>
          </a:ln>
        </p:spPr>
      </p:pic>
      <p:sp>
        <p:nvSpPr>
          <p:cNvPr id="274" name="Reformer"/>
          <p:cNvSpPr txBox="1"/>
          <p:nvPr>
            <p:ph type="title" idx="4294967295"/>
          </p:nvPr>
        </p:nvSpPr>
        <p:spPr>
          <a:xfrm>
            <a:off x="892266" y="689671"/>
            <a:ext cx="9447988" cy="1245172"/>
          </a:xfrm>
          <a:prstGeom prst="rect">
            <a:avLst/>
          </a:prstGeom>
        </p:spPr>
        <p:txBody>
          <a:bodyPr lIns="18516" tIns="18516" rIns="18516" bIns="18516" anchor="t"/>
          <a:lstStyle>
            <a:lvl1pPr defTabSz="457199">
              <a:lnSpc>
                <a:spcPct val="100000"/>
              </a:lnSpc>
              <a:defRPr b="1" sz="2600">
                <a:latin typeface="Arial"/>
                <a:ea typeface="Arial"/>
                <a:cs typeface="Arial"/>
                <a:sym typeface="Arial"/>
              </a:defRPr>
            </a:lvl1pPr>
          </a:lstStyle>
          <a:p>
            <a:pPr/>
            <a:r>
              <a:t>Reformer</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Performance of reformer on efficiency and accuracy"/>
          <p:cNvSpPr txBox="1"/>
          <p:nvPr>
            <p:ph type="body" sz="quarter" idx="4294967295"/>
          </p:nvPr>
        </p:nvSpPr>
        <p:spPr>
          <a:xfrm>
            <a:off x="981239" y="1604350"/>
            <a:ext cx="7890796" cy="2022810"/>
          </a:xfrm>
          <a:prstGeom prst="rect">
            <a:avLst/>
          </a:prstGeom>
        </p:spPr>
        <p:txBody>
          <a:bodyPr lIns="18516" tIns="18516" rIns="18516" bIns="18516"/>
          <a:lstStyle>
            <a:lvl1pPr marL="285750" indent="-285750" defTabSz="457199">
              <a:lnSpc>
                <a:spcPct val="100000"/>
              </a:lnSpc>
              <a:spcBef>
                <a:spcPts val="500"/>
              </a:spcBef>
              <a:defRPr sz="2000">
                <a:latin typeface="Arial"/>
                <a:ea typeface="Arial"/>
                <a:cs typeface="Arial"/>
                <a:sym typeface="Arial"/>
              </a:defRPr>
            </a:lvl1pPr>
          </a:lstStyle>
          <a:p>
            <a:pPr/>
            <a:r>
              <a:t>Performance of reformer on efficiency and accuracy</a:t>
            </a:r>
          </a:p>
        </p:txBody>
      </p:sp>
      <p:pic>
        <p:nvPicPr>
          <p:cNvPr id="279" name="Image" descr="Image"/>
          <p:cNvPicPr>
            <a:picLocks noChangeAspect="1"/>
          </p:cNvPicPr>
          <p:nvPr/>
        </p:nvPicPr>
        <p:blipFill>
          <a:blip r:embed="rId3">
            <a:extLst/>
          </a:blip>
          <a:stretch>
            <a:fillRect/>
          </a:stretch>
        </p:blipFill>
        <p:spPr>
          <a:xfrm>
            <a:off x="5770289" y="2556835"/>
            <a:ext cx="5394602" cy="1654237"/>
          </a:xfrm>
          <a:prstGeom prst="rect">
            <a:avLst/>
          </a:prstGeom>
          <a:ln w="12700">
            <a:miter lim="400000"/>
          </a:ln>
        </p:spPr>
      </p:pic>
      <p:pic>
        <p:nvPicPr>
          <p:cNvPr id="280" name="Image" descr="Image"/>
          <p:cNvPicPr>
            <a:picLocks noChangeAspect="1"/>
          </p:cNvPicPr>
          <p:nvPr/>
        </p:nvPicPr>
        <p:blipFill>
          <a:blip r:embed="rId4">
            <a:extLst/>
          </a:blip>
          <a:stretch>
            <a:fillRect/>
          </a:stretch>
        </p:blipFill>
        <p:spPr>
          <a:xfrm>
            <a:off x="455066" y="2471785"/>
            <a:ext cx="5137828" cy="2575288"/>
          </a:xfrm>
          <a:prstGeom prst="rect">
            <a:avLst/>
          </a:prstGeom>
          <a:ln w="12700">
            <a:miter lim="400000"/>
          </a:ln>
        </p:spPr>
      </p:pic>
      <p:sp>
        <p:nvSpPr>
          <p:cNvPr id="281" name="Reformer"/>
          <p:cNvSpPr txBox="1"/>
          <p:nvPr>
            <p:ph type="title" idx="4294967295"/>
          </p:nvPr>
        </p:nvSpPr>
        <p:spPr>
          <a:xfrm>
            <a:off x="892266" y="689671"/>
            <a:ext cx="9447988" cy="1245172"/>
          </a:xfrm>
          <a:prstGeom prst="rect">
            <a:avLst/>
          </a:prstGeom>
        </p:spPr>
        <p:txBody>
          <a:bodyPr lIns="18516" tIns="18516" rIns="18516" bIns="18516" anchor="t"/>
          <a:lstStyle>
            <a:lvl1pPr defTabSz="457199">
              <a:lnSpc>
                <a:spcPct val="100000"/>
              </a:lnSpc>
              <a:defRPr b="1" sz="2600">
                <a:latin typeface="Arial"/>
                <a:ea typeface="Arial"/>
                <a:cs typeface="Arial"/>
                <a:sym typeface="Arial"/>
              </a:defRPr>
            </a:lvl1pPr>
          </a:lstStyle>
          <a:p>
            <a:pPr/>
            <a:r>
              <a:t>Reformer</a:t>
            </a:r>
          </a:p>
        </p:txBody>
      </p:sp>
      <p:sp>
        <p:nvSpPr>
          <p:cNvPr id="282" name="source: “REFORMER: THE EFFICIENT TRANSFORMER”, Kitaev et al. 2020"/>
          <p:cNvSpPr txBox="1"/>
          <p:nvPr/>
        </p:nvSpPr>
        <p:spPr>
          <a:xfrm>
            <a:off x="624462" y="5888930"/>
            <a:ext cx="8422131" cy="234417"/>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spAutoFit/>
          </a:bodyPr>
          <a:lstStyle>
            <a:lvl1pPr>
              <a:defRPr i="1">
                <a:solidFill>
                  <a:srgbClr val="000000"/>
                </a:solidFill>
                <a:latin typeface="Arial"/>
                <a:ea typeface="Arial"/>
                <a:cs typeface="Arial"/>
                <a:sym typeface="Arial"/>
              </a:defRPr>
            </a:lvl1pPr>
          </a:lstStyle>
          <a:p>
            <a:pPr/>
            <a:r>
              <a:t>source: “REFORMER: THE EFFICIENT TRANSFORMER”, Kitaev et al. 2020</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Task agnostic lightweight BERT model…"/>
          <p:cNvSpPr txBox="1"/>
          <p:nvPr>
            <p:ph type="body" sz="half" idx="4294967295"/>
          </p:nvPr>
        </p:nvSpPr>
        <p:spPr>
          <a:xfrm>
            <a:off x="768970" y="1541398"/>
            <a:ext cx="5484488" cy="3968687"/>
          </a:xfrm>
          <a:prstGeom prst="rect">
            <a:avLst/>
          </a:prstGeom>
        </p:spPr>
        <p:txBody>
          <a:bodyPr lIns="18516" tIns="18516" rIns="18516" bIns="18516"/>
          <a:lstStyle/>
          <a:p>
            <a:pPr marL="280035" indent="-280035" defTabSz="448055">
              <a:lnSpc>
                <a:spcPct val="100000"/>
              </a:lnSpc>
              <a:spcBef>
                <a:spcPts val="500"/>
              </a:spcBef>
              <a:defRPr sz="1960">
                <a:latin typeface="Arial"/>
                <a:ea typeface="Arial"/>
                <a:cs typeface="Arial"/>
                <a:sym typeface="Arial"/>
              </a:defRPr>
            </a:pPr>
            <a:r>
              <a:t>Task agnostic lightweight BERT model</a:t>
            </a:r>
          </a:p>
          <a:p>
            <a:pPr lvl="1" marL="728091" indent="-280035" defTabSz="448055">
              <a:lnSpc>
                <a:spcPct val="100000"/>
              </a:lnSpc>
              <a:spcBef>
                <a:spcPts val="500"/>
              </a:spcBef>
              <a:defRPr sz="1960">
                <a:latin typeface="Arial"/>
                <a:ea typeface="Arial"/>
                <a:cs typeface="Arial"/>
                <a:sym typeface="Arial"/>
              </a:defRPr>
            </a:pPr>
            <a:r>
              <a:t>Task-specific BERT: distill model on a specific task</a:t>
            </a:r>
          </a:p>
          <a:p>
            <a:pPr lvl="1" marL="728091" indent="-280035" defTabSz="448055">
              <a:lnSpc>
                <a:spcPct val="100000"/>
              </a:lnSpc>
              <a:spcBef>
                <a:spcPts val="500"/>
              </a:spcBef>
              <a:defRPr sz="1960">
                <a:latin typeface="Arial"/>
                <a:ea typeface="Arial"/>
                <a:cs typeface="Arial"/>
                <a:sym typeface="Arial"/>
              </a:defRPr>
            </a:pPr>
            <a:r>
              <a:t>However, this is inefficient because for another task, we need to retrain the model</a:t>
            </a:r>
          </a:p>
          <a:p>
            <a:pPr lvl="1" marL="728091" indent="-280035" defTabSz="448055">
              <a:lnSpc>
                <a:spcPct val="100000"/>
              </a:lnSpc>
              <a:spcBef>
                <a:spcPts val="500"/>
              </a:spcBef>
              <a:defRPr sz="1960">
                <a:latin typeface="Arial"/>
                <a:ea typeface="Arial"/>
                <a:cs typeface="Arial"/>
                <a:sym typeface="Arial"/>
              </a:defRPr>
            </a:pPr>
          </a:p>
          <a:p>
            <a:pPr marL="280035" indent="-280035" defTabSz="448055">
              <a:lnSpc>
                <a:spcPct val="100000"/>
              </a:lnSpc>
              <a:spcBef>
                <a:spcPts val="500"/>
              </a:spcBef>
              <a:defRPr sz="1960">
                <a:latin typeface="Arial"/>
                <a:ea typeface="Arial"/>
                <a:cs typeface="Arial"/>
                <a:sym typeface="Arial"/>
              </a:defRPr>
            </a:pPr>
            <a:r>
              <a:t>Distilling BERT to a deep, thin network</a:t>
            </a:r>
          </a:p>
          <a:p>
            <a:pPr lvl="1" marL="728091" indent="-280035" defTabSz="448055">
              <a:lnSpc>
                <a:spcPct val="100000"/>
              </a:lnSpc>
              <a:spcBef>
                <a:spcPts val="500"/>
              </a:spcBef>
              <a:defRPr sz="1960">
                <a:latin typeface="Arial"/>
                <a:ea typeface="Arial"/>
                <a:cs typeface="Arial"/>
                <a:sym typeface="Arial"/>
              </a:defRPr>
            </a:pPr>
            <a:r>
              <a:t>It is difficult to train a deep and thin network (bottleneck)</a:t>
            </a:r>
          </a:p>
          <a:p>
            <a:pPr lvl="1" marL="728091" indent="-280035" defTabSz="448055">
              <a:lnSpc>
                <a:spcPct val="100000"/>
              </a:lnSpc>
              <a:spcBef>
                <a:spcPts val="500"/>
              </a:spcBef>
              <a:defRPr sz="1960">
                <a:latin typeface="Arial"/>
                <a:ea typeface="Arial"/>
                <a:cs typeface="Arial"/>
                <a:sym typeface="Arial"/>
              </a:defRPr>
            </a:pPr>
            <a:r>
              <a:t>Teacher: BERT-large augmented with the thin network</a:t>
            </a:r>
          </a:p>
        </p:txBody>
      </p:sp>
      <p:sp>
        <p:nvSpPr>
          <p:cNvPr id="287" name="source: “MobileBERT: a Compact Task-Agnostic BERT for Resource-Limited Devices”,"/>
          <p:cNvSpPr txBox="1"/>
          <p:nvPr/>
        </p:nvSpPr>
        <p:spPr>
          <a:xfrm>
            <a:off x="624462" y="5888930"/>
            <a:ext cx="8422131" cy="234417"/>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spAutoFit/>
          </a:bodyPr>
          <a:lstStyle>
            <a:lvl1pPr>
              <a:defRPr i="1">
                <a:solidFill>
                  <a:srgbClr val="000000"/>
                </a:solidFill>
                <a:latin typeface="Arial"/>
                <a:ea typeface="Arial"/>
                <a:cs typeface="Arial"/>
                <a:sym typeface="Arial"/>
              </a:defRPr>
            </a:lvl1pPr>
          </a:lstStyle>
          <a:p>
            <a:pPr/>
            <a:r>
              <a:t>source: “MobileBERT: a Compact Task-Agnostic BERT for Resource-Limited Devices”, </a:t>
            </a:r>
          </a:p>
        </p:txBody>
      </p:sp>
      <p:sp>
        <p:nvSpPr>
          <p:cNvPr id="288" name="MobileBERT"/>
          <p:cNvSpPr txBox="1"/>
          <p:nvPr>
            <p:ph type="title" idx="4294967295"/>
          </p:nvPr>
        </p:nvSpPr>
        <p:spPr>
          <a:xfrm>
            <a:off x="892266" y="689671"/>
            <a:ext cx="9447988" cy="1245172"/>
          </a:xfrm>
          <a:prstGeom prst="rect">
            <a:avLst/>
          </a:prstGeom>
        </p:spPr>
        <p:txBody>
          <a:bodyPr lIns="18516" tIns="18516" rIns="18516" bIns="18516" anchor="t"/>
          <a:lstStyle>
            <a:lvl1pPr defTabSz="457199">
              <a:lnSpc>
                <a:spcPct val="100000"/>
              </a:lnSpc>
              <a:defRPr b="1" sz="2600">
                <a:latin typeface="Arial"/>
                <a:ea typeface="Arial"/>
                <a:cs typeface="Arial"/>
                <a:sym typeface="Arial"/>
              </a:defRPr>
            </a:lvl1pPr>
          </a:lstStyle>
          <a:p>
            <a:pPr/>
            <a:r>
              <a:t>MobileBERT</a:t>
            </a:r>
          </a:p>
        </p:txBody>
      </p:sp>
      <p:pic>
        <p:nvPicPr>
          <p:cNvPr id="289" name="Image" descr="Image"/>
          <p:cNvPicPr>
            <a:picLocks noChangeAspect="1"/>
          </p:cNvPicPr>
          <p:nvPr/>
        </p:nvPicPr>
        <p:blipFill>
          <a:blip r:embed="rId3">
            <a:extLst/>
          </a:blip>
          <a:stretch>
            <a:fillRect/>
          </a:stretch>
        </p:blipFill>
        <p:spPr>
          <a:xfrm>
            <a:off x="6812715" y="798678"/>
            <a:ext cx="4143157" cy="2080223"/>
          </a:xfrm>
          <a:prstGeom prst="rect">
            <a:avLst/>
          </a:prstGeom>
          <a:ln w="12700">
            <a:miter lim="400000"/>
          </a:ln>
        </p:spPr>
      </p:pic>
      <p:sp>
        <p:nvSpPr>
          <p:cNvPr id="290" name="(a) BERT; (b) Inverted-Bottleneck BERT (IB-BERT); and (c) MobileBERT"/>
          <p:cNvSpPr txBox="1"/>
          <p:nvPr/>
        </p:nvSpPr>
        <p:spPr>
          <a:xfrm>
            <a:off x="7154547" y="3064297"/>
            <a:ext cx="3209145" cy="443433"/>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spAutoFit/>
          </a:bodyPr>
          <a:lstStyle/>
          <a:p>
            <a:pPr/>
            <a:r>
              <a:t>(a) BERT; (b) Inverted-Bottleneck BERT (IB-BERT); and (c) MobileBERT</a:t>
            </a:r>
          </a:p>
        </p:txBody>
      </p:sp>
      <p:pic>
        <p:nvPicPr>
          <p:cNvPr id="291" name="Image" descr="Image"/>
          <p:cNvPicPr>
            <a:picLocks noChangeAspect="1"/>
          </p:cNvPicPr>
          <p:nvPr/>
        </p:nvPicPr>
        <p:blipFill>
          <a:blip r:embed="rId4">
            <a:extLst/>
          </a:blip>
          <a:stretch>
            <a:fillRect/>
          </a:stretch>
        </p:blipFill>
        <p:spPr>
          <a:xfrm>
            <a:off x="6519646" y="3693126"/>
            <a:ext cx="5710924" cy="1978966"/>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source: “MobileBERT: a Compact Task-Agnostic BERT for Resource-Limited Devices”,"/>
          <p:cNvSpPr txBox="1"/>
          <p:nvPr/>
        </p:nvSpPr>
        <p:spPr>
          <a:xfrm>
            <a:off x="624462" y="5888930"/>
            <a:ext cx="8422131" cy="234417"/>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spAutoFit/>
          </a:bodyPr>
          <a:lstStyle>
            <a:lvl1pPr>
              <a:defRPr i="1">
                <a:solidFill>
                  <a:srgbClr val="000000"/>
                </a:solidFill>
                <a:latin typeface="Arial"/>
                <a:ea typeface="Arial"/>
                <a:cs typeface="Arial"/>
                <a:sym typeface="Arial"/>
              </a:defRPr>
            </a:lvl1pPr>
          </a:lstStyle>
          <a:p>
            <a:pPr/>
            <a:r>
              <a:t>source: “MobileBERT: a Compact Task-Agnostic BERT for Resource-Limited Devices”, </a:t>
            </a:r>
          </a:p>
        </p:txBody>
      </p:sp>
      <p:sp>
        <p:nvSpPr>
          <p:cNvPr id="296" name="MobileBERT: Performance"/>
          <p:cNvSpPr txBox="1"/>
          <p:nvPr>
            <p:ph type="title" idx="4294967295"/>
          </p:nvPr>
        </p:nvSpPr>
        <p:spPr>
          <a:xfrm>
            <a:off x="892266" y="689671"/>
            <a:ext cx="9447988" cy="1245172"/>
          </a:xfrm>
          <a:prstGeom prst="rect">
            <a:avLst/>
          </a:prstGeom>
        </p:spPr>
        <p:txBody>
          <a:bodyPr lIns="18516" tIns="18516" rIns="18516" bIns="18516" anchor="t"/>
          <a:lstStyle>
            <a:lvl1pPr defTabSz="457199">
              <a:lnSpc>
                <a:spcPct val="100000"/>
              </a:lnSpc>
              <a:defRPr b="1" sz="2600">
                <a:latin typeface="Arial"/>
                <a:ea typeface="Arial"/>
                <a:cs typeface="Arial"/>
                <a:sym typeface="Arial"/>
              </a:defRPr>
            </a:lvl1pPr>
          </a:lstStyle>
          <a:p>
            <a:pPr/>
            <a:r>
              <a:t>MobileBERT: Performance</a:t>
            </a:r>
          </a:p>
        </p:txBody>
      </p:sp>
      <p:pic>
        <p:nvPicPr>
          <p:cNvPr id="297" name="Image" descr="Image"/>
          <p:cNvPicPr>
            <a:picLocks noChangeAspect="1"/>
          </p:cNvPicPr>
          <p:nvPr/>
        </p:nvPicPr>
        <p:blipFill>
          <a:blip r:embed="rId3">
            <a:extLst/>
          </a:blip>
          <a:stretch>
            <a:fillRect/>
          </a:stretch>
        </p:blipFill>
        <p:spPr>
          <a:xfrm>
            <a:off x="1473140" y="1613118"/>
            <a:ext cx="9130328" cy="3775700"/>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Slide Number"/>
          <p:cNvSpPr txBox="1"/>
          <p:nvPr>
            <p:ph type="sldNum" sz="quarter" idx="4294967295"/>
          </p:nvPr>
        </p:nvSpPr>
        <p:spPr>
          <a:xfrm>
            <a:off x="10787345" y="6049983"/>
            <a:ext cx="366662" cy="355227"/>
          </a:xfrm>
          <a:prstGeom prst="rect">
            <a:avLst/>
          </a:prstGeom>
          <a:extLst>
            <a:ext uri="{C572A759-6A51-4108-AA02-DFA0A04FC94B}">
              <ma14:wrappingTextBoxFlag xmlns:ma14="http://schemas.microsoft.com/office/mac/drawingml/2011/main" val="1"/>
            </a:ext>
          </a:extLst>
        </p:spPr>
        <p:txBody>
          <a:bodyPr lIns="35717" tIns="35717" rIns="35717" bIns="35717" anchor="t"/>
          <a:lstStyle>
            <a:lvl1pPr algn="ctr" defTabSz="410764">
              <a:defRPr b="1" sz="2000">
                <a:solidFill>
                  <a:srgbClr val="000000"/>
                </a:solidFill>
                <a:latin typeface="Arial"/>
                <a:ea typeface="Arial"/>
                <a:cs typeface="Arial"/>
                <a:sym typeface="Arial"/>
              </a:defRPr>
            </a:lvl1pPr>
          </a:lstStyle>
          <a:p>
            <a:pPr/>
            <a:fld id="{86CB4B4D-7CA3-9044-876B-883B54F8677D}" type="slidenum"/>
          </a:p>
        </p:txBody>
      </p:sp>
      <p:sp>
        <p:nvSpPr>
          <p:cNvPr id="302" name="Title 1"/>
          <p:cNvSpPr txBox="1"/>
          <p:nvPr/>
        </p:nvSpPr>
        <p:spPr>
          <a:xfrm>
            <a:off x="1162541" y="1220906"/>
            <a:ext cx="9545015" cy="1610120"/>
          </a:xfrm>
          <a:prstGeom prst="rect">
            <a:avLst/>
          </a:prstGeom>
          <a:ln w="3175">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457200">
              <a:lnSpc>
                <a:spcPts val="5600"/>
              </a:lnSpc>
              <a:spcBef>
                <a:spcPts val="1200"/>
              </a:spcBef>
              <a:defRPr b="1" sz="3200">
                <a:solidFill>
                  <a:srgbClr val="000000"/>
                </a:solidFill>
                <a:latin typeface="Arial"/>
                <a:ea typeface="Arial"/>
                <a:cs typeface="Arial"/>
                <a:sym typeface="Arial"/>
              </a:defRPr>
            </a:lvl1pPr>
          </a:lstStyle>
          <a:p>
            <a:pPr/>
            <a:r>
              <a:t>CS 589 Fall 2021 Lecture</a:t>
            </a:r>
          </a:p>
        </p:txBody>
      </p:sp>
      <p:sp>
        <p:nvSpPr>
          <p:cNvPr id="303" name="TextBox 6"/>
          <p:cNvSpPr txBox="1"/>
          <p:nvPr/>
        </p:nvSpPr>
        <p:spPr>
          <a:xfrm>
            <a:off x="1433758" y="4230289"/>
            <a:ext cx="7648084" cy="1733299"/>
          </a:xfrm>
          <a:prstGeom prst="rect">
            <a:avLst/>
          </a:prstGeom>
          <a:ln w="3175">
            <a:miter lim="400000"/>
          </a:ln>
          <a:extLst>
            <a:ext uri="{C572A759-6A51-4108-AA02-DFA0A04FC94B}">
              <ma14:wrappingTextBoxFlag xmlns:ma14="http://schemas.microsoft.com/office/mac/drawingml/2011/main" val="1"/>
            </a:ext>
          </a:extLst>
        </p:spPr>
        <p:txBody>
          <a:bodyPr lIns="45718" tIns="45718" rIns="45718" bIns="45718">
            <a:spAutoFit/>
          </a:bodyPr>
          <a:lstStyle/>
          <a:p>
            <a:pPr defTabSz="457200">
              <a:defRPr b="1" sz="2200">
                <a:solidFill>
                  <a:srgbClr val="000000"/>
                </a:solidFill>
                <a:latin typeface="Arial"/>
                <a:ea typeface="Arial"/>
                <a:cs typeface="Arial"/>
                <a:sym typeface="Arial"/>
              </a:defRPr>
            </a:pPr>
          </a:p>
          <a:p>
            <a:pPr defTabSz="457200">
              <a:defRPr b="1" sz="2200">
                <a:solidFill>
                  <a:srgbClr val="000000"/>
                </a:solidFill>
                <a:latin typeface="Arial"/>
                <a:ea typeface="Arial"/>
                <a:cs typeface="Arial"/>
                <a:sym typeface="Arial"/>
              </a:defRPr>
            </a:pPr>
            <a:r>
              <a:t>Monday 6:30-9:00                        </a:t>
            </a:r>
          </a:p>
          <a:p>
            <a:pPr defTabSz="457200">
              <a:defRPr b="1" sz="2200">
                <a:solidFill>
                  <a:srgbClr val="000000"/>
                </a:solidFill>
                <a:latin typeface="Arial"/>
                <a:ea typeface="Arial"/>
                <a:cs typeface="Arial"/>
                <a:sym typeface="Arial"/>
              </a:defRPr>
            </a:pPr>
            <a:r>
              <a:t>Babbio 122</a:t>
            </a:r>
          </a:p>
          <a:p>
            <a:pPr defTabSz="457200">
              <a:defRPr b="1" sz="2200">
                <a:solidFill>
                  <a:srgbClr val="000000"/>
                </a:solidFill>
                <a:latin typeface="Arial"/>
                <a:ea typeface="Arial"/>
                <a:cs typeface="Arial"/>
                <a:sym typeface="Arial"/>
              </a:defRPr>
            </a:pPr>
            <a:r>
              <a:t>                          </a:t>
            </a:r>
          </a:p>
        </p:txBody>
      </p:sp>
      <p:sp>
        <p:nvSpPr>
          <p:cNvPr id="304" name="TextBox 6"/>
          <p:cNvSpPr txBox="1"/>
          <p:nvPr/>
        </p:nvSpPr>
        <p:spPr>
          <a:xfrm>
            <a:off x="5669257" y="2961919"/>
            <a:ext cx="3735553" cy="412499"/>
          </a:xfrm>
          <a:prstGeom prst="rect">
            <a:avLst/>
          </a:prstGeom>
          <a:ln w="3175">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457200">
              <a:defRPr b="1" sz="2200">
                <a:solidFill>
                  <a:srgbClr val="000000"/>
                </a:solidFill>
                <a:latin typeface="Arial"/>
                <a:ea typeface="Arial"/>
                <a:cs typeface="Arial"/>
                <a:sym typeface="Arial"/>
              </a:defRPr>
            </a:lvl1pPr>
          </a:lstStyle>
          <a:p>
            <a:pPr/>
            <a:r>
              <a:t>NAS</a:t>
            </a:r>
          </a:p>
        </p:txBody>
      </p:sp>
      <p:pic>
        <p:nvPicPr>
          <p:cNvPr id="305" name="Image" descr="Image"/>
          <p:cNvPicPr>
            <a:picLocks noChangeAspect="1"/>
          </p:cNvPicPr>
          <p:nvPr/>
        </p:nvPicPr>
        <p:blipFill>
          <a:blip r:embed="rId3">
            <a:extLst/>
          </a:blip>
          <a:stretch>
            <a:fillRect/>
          </a:stretch>
        </p:blipFill>
        <p:spPr>
          <a:xfrm>
            <a:off x="7924800" y="3657600"/>
            <a:ext cx="3245342" cy="1817724"/>
          </a:xfrm>
          <a:prstGeom prst="rect">
            <a:avLst/>
          </a:prstGeom>
          <a:ln w="12700">
            <a:miter lim="400000"/>
          </a:ln>
        </p:spPr>
      </p:pic>
      <p:sp>
        <p:nvSpPr>
          <p:cNvPr id="306" name="TextBox 6"/>
          <p:cNvSpPr txBox="1"/>
          <p:nvPr/>
        </p:nvSpPr>
        <p:spPr>
          <a:xfrm>
            <a:off x="7986958" y="5758505"/>
            <a:ext cx="7648084" cy="226985"/>
          </a:xfrm>
          <a:prstGeom prst="rect">
            <a:avLst/>
          </a:prstGeom>
          <a:ln w="3175">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457200">
              <a:defRPr sz="1000">
                <a:solidFill>
                  <a:schemeClr val="accent4">
                    <a:lumOff val="-10666"/>
                  </a:schemeClr>
                </a:solidFill>
                <a:latin typeface="Arial"/>
                <a:ea typeface="Arial"/>
                <a:cs typeface="Arial"/>
                <a:sym typeface="Arial"/>
              </a:defRPr>
            </a:lvl1pPr>
          </a:lstStyle>
          <a:p>
            <a:pPr/>
            <a:r>
              <a:t>photo: https://www.scubedstudios.com/information-retrieval/</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Neural network architectures"/>
          <p:cNvSpPr txBox="1"/>
          <p:nvPr>
            <p:ph type="title" idx="4294967295"/>
          </p:nvPr>
        </p:nvSpPr>
        <p:spPr>
          <a:xfrm>
            <a:off x="842196" y="764776"/>
            <a:ext cx="8911156" cy="834491"/>
          </a:xfrm>
          <a:prstGeom prst="rect">
            <a:avLst/>
          </a:prstGeom>
        </p:spPr>
        <p:txBody>
          <a:bodyPr lIns="18516" tIns="18516" rIns="18516" bIns="18516" anchor="t"/>
          <a:lstStyle>
            <a:lvl1pPr defTabSz="457199">
              <a:lnSpc>
                <a:spcPct val="100000"/>
              </a:lnSpc>
              <a:defRPr b="1" sz="3000">
                <a:latin typeface="Arial"/>
                <a:ea typeface="Arial"/>
                <a:cs typeface="Arial"/>
                <a:sym typeface="Arial"/>
              </a:defRPr>
            </a:lvl1pPr>
          </a:lstStyle>
          <a:p>
            <a:pPr/>
            <a:r>
              <a:t>Neural network architectures</a:t>
            </a:r>
          </a:p>
        </p:txBody>
      </p:sp>
      <p:pic>
        <p:nvPicPr>
          <p:cNvPr id="311" name="Image" descr="Image"/>
          <p:cNvPicPr>
            <a:picLocks noChangeAspect="1"/>
          </p:cNvPicPr>
          <p:nvPr/>
        </p:nvPicPr>
        <p:blipFill>
          <a:blip r:embed="rId3">
            <a:extLst/>
          </a:blip>
          <a:stretch>
            <a:fillRect/>
          </a:stretch>
        </p:blipFill>
        <p:spPr>
          <a:xfrm>
            <a:off x="1255308" y="1573701"/>
            <a:ext cx="9681384" cy="4501845"/>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5" name="Image" descr="Image"/>
          <p:cNvPicPr>
            <a:picLocks noChangeAspect="1"/>
          </p:cNvPicPr>
          <p:nvPr/>
        </p:nvPicPr>
        <p:blipFill>
          <a:blip r:embed="rId3">
            <a:extLst/>
          </a:blip>
          <a:stretch>
            <a:fillRect/>
          </a:stretch>
        </p:blipFill>
        <p:spPr>
          <a:xfrm>
            <a:off x="1676986" y="1380454"/>
            <a:ext cx="3517780" cy="1465442"/>
          </a:xfrm>
          <a:prstGeom prst="rect">
            <a:avLst/>
          </a:prstGeom>
          <a:ln w="12700">
            <a:miter lim="400000"/>
          </a:ln>
        </p:spPr>
      </p:pic>
      <p:pic>
        <p:nvPicPr>
          <p:cNvPr id="316" name="Image" descr="Image"/>
          <p:cNvPicPr>
            <a:picLocks noChangeAspect="1"/>
          </p:cNvPicPr>
          <p:nvPr/>
        </p:nvPicPr>
        <p:blipFill>
          <a:blip r:embed="rId4">
            <a:extLst/>
          </a:blip>
          <a:stretch>
            <a:fillRect/>
          </a:stretch>
        </p:blipFill>
        <p:spPr>
          <a:xfrm>
            <a:off x="1636729" y="3003310"/>
            <a:ext cx="3286414" cy="3390895"/>
          </a:xfrm>
          <a:prstGeom prst="rect">
            <a:avLst/>
          </a:prstGeom>
          <a:ln w="12700">
            <a:miter lim="400000"/>
          </a:ln>
        </p:spPr>
      </p:pic>
      <p:pic>
        <p:nvPicPr>
          <p:cNvPr id="317" name="Picture 3" descr="Picture 3"/>
          <p:cNvPicPr>
            <a:picLocks noChangeAspect="1"/>
          </p:cNvPicPr>
          <p:nvPr/>
        </p:nvPicPr>
        <p:blipFill>
          <a:blip r:embed="rId5">
            <a:extLst/>
          </a:blip>
          <a:stretch>
            <a:fillRect/>
          </a:stretch>
        </p:blipFill>
        <p:spPr>
          <a:xfrm>
            <a:off x="6109529" y="648294"/>
            <a:ext cx="3886547" cy="5561412"/>
          </a:xfrm>
          <a:prstGeom prst="rect">
            <a:avLst/>
          </a:prstGeom>
          <a:ln w="12700">
            <a:miter lim="400000"/>
          </a:ln>
        </p:spPr>
      </p:pic>
      <p:sp>
        <p:nvSpPr>
          <p:cNvPr id="318" name="Neural network architectures"/>
          <p:cNvSpPr txBox="1"/>
          <p:nvPr>
            <p:ph type="title" idx="4294967295"/>
          </p:nvPr>
        </p:nvSpPr>
        <p:spPr>
          <a:xfrm>
            <a:off x="842196" y="764776"/>
            <a:ext cx="8911156" cy="834491"/>
          </a:xfrm>
          <a:prstGeom prst="rect">
            <a:avLst/>
          </a:prstGeom>
        </p:spPr>
        <p:txBody>
          <a:bodyPr lIns="18516" tIns="18516" rIns="18516" bIns="18516" anchor="t"/>
          <a:lstStyle>
            <a:lvl1pPr defTabSz="457199">
              <a:lnSpc>
                <a:spcPct val="100000"/>
              </a:lnSpc>
              <a:defRPr b="1" sz="2600">
                <a:latin typeface="Arial"/>
                <a:ea typeface="Arial"/>
                <a:cs typeface="Arial"/>
                <a:sym typeface="Arial"/>
              </a:defRPr>
            </a:lvl1pPr>
          </a:lstStyle>
          <a:p>
            <a:pPr/>
            <a:r>
              <a:t>Neural network architectures</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Slide Number"/>
          <p:cNvSpPr txBox="1"/>
          <p:nvPr>
            <p:ph type="sldNum" sz="quarter" idx="4294967295"/>
          </p:nvPr>
        </p:nvSpPr>
        <p:spPr>
          <a:xfrm>
            <a:off x="7936417" y="4490498"/>
            <a:ext cx="267654" cy="250886"/>
          </a:xfrm>
          <a:prstGeom prst="rect">
            <a:avLst/>
          </a:prstGeom>
          <a:extLst>
            <a:ext uri="{C572A759-6A51-4108-AA02-DFA0A04FC94B}">
              <ma14:wrappingTextBoxFlag xmlns:ma14="http://schemas.microsoft.com/office/mac/drawingml/2011/main" val="1"/>
            </a:ext>
          </a:extLst>
        </p:spPr>
        <p:txBody>
          <a:bodyPr lIns="14466" tIns="14466" rIns="14466" bIns="14466" anchor="t"/>
          <a:lstStyle>
            <a:lvl1pPr algn="ctr" defTabSz="410765">
              <a:defRPr b="1" sz="1600">
                <a:solidFill>
                  <a:srgbClr val="000000"/>
                </a:solidFill>
                <a:latin typeface="Arial"/>
                <a:ea typeface="Arial"/>
                <a:cs typeface="Arial"/>
                <a:sym typeface="Arial"/>
              </a:defRPr>
            </a:lvl1pPr>
          </a:lstStyle>
          <a:p>
            <a:pPr/>
            <a:fld id="{86CB4B4D-7CA3-9044-876B-883B54F8677D}" type="slidenum"/>
          </a:p>
        </p:txBody>
      </p:sp>
      <p:sp>
        <p:nvSpPr>
          <p:cNvPr id="323" name="Neural architectures are important in determining model performance…"/>
          <p:cNvSpPr txBox="1"/>
          <p:nvPr>
            <p:ph type="body" sz="half" idx="4294967295"/>
          </p:nvPr>
        </p:nvSpPr>
        <p:spPr>
          <a:xfrm>
            <a:off x="906134" y="1717007"/>
            <a:ext cx="6212867" cy="3230891"/>
          </a:xfrm>
          <a:prstGeom prst="rect">
            <a:avLst/>
          </a:prstGeom>
        </p:spPr>
        <p:txBody>
          <a:bodyPr lIns="18516" tIns="18516" rIns="18516" bIns="18516"/>
          <a:lstStyle/>
          <a:p>
            <a:pPr marL="285750" indent="-285750" defTabSz="457199">
              <a:lnSpc>
                <a:spcPct val="100000"/>
              </a:lnSpc>
              <a:spcBef>
                <a:spcPts val="500"/>
              </a:spcBef>
              <a:defRPr sz="2000">
                <a:latin typeface="Arial"/>
                <a:ea typeface="Arial"/>
                <a:cs typeface="Arial"/>
                <a:sym typeface="Arial"/>
              </a:defRPr>
            </a:pPr>
            <a:r>
              <a:t>Neural architectures are important in determining model performance</a:t>
            </a:r>
          </a:p>
          <a:p>
            <a:pPr lvl="1" marL="742950" indent="-285750" defTabSz="457199">
              <a:lnSpc>
                <a:spcPct val="100000"/>
              </a:lnSpc>
              <a:spcBef>
                <a:spcPts val="500"/>
              </a:spcBef>
              <a:defRPr sz="2000">
                <a:latin typeface="Arial"/>
                <a:ea typeface="Arial"/>
                <a:cs typeface="Arial"/>
                <a:sym typeface="Arial"/>
              </a:defRPr>
            </a:pPr>
            <a:r>
              <a:t>Depth and width [Lu et al. 2017]</a:t>
            </a:r>
          </a:p>
          <a:p>
            <a:pPr lvl="1" marL="742950" indent="-285750" defTabSz="457199">
              <a:lnSpc>
                <a:spcPct val="100000"/>
              </a:lnSpc>
              <a:spcBef>
                <a:spcPts val="500"/>
              </a:spcBef>
              <a:defRPr sz="2000">
                <a:latin typeface="Arial"/>
                <a:ea typeface="Arial"/>
                <a:cs typeface="Arial"/>
                <a:sym typeface="Arial"/>
              </a:defRPr>
            </a:pPr>
            <a:r>
              <a:t>Pooling, convolution, dilated convolution, skip connections [He et al. 2015]</a:t>
            </a:r>
          </a:p>
        </p:txBody>
      </p:sp>
      <p:pic>
        <p:nvPicPr>
          <p:cNvPr id="324" name="ResNetManyFlavor.png" descr="ResNetManyFlavor.png"/>
          <p:cNvPicPr>
            <a:picLocks noChangeAspect="1"/>
          </p:cNvPicPr>
          <p:nvPr/>
        </p:nvPicPr>
        <p:blipFill>
          <a:blip r:embed="rId3">
            <a:extLst/>
          </a:blip>
          <a:stretch>
            <a:fillRect/>
          </a:stretch>
        </p:blipFill>
        <p:spPr>
          <a:xfrm>
            <a:off x="-429816" y="1707167"/>
            <a:ext cx="13051786" cy="4383234"/>
          </a:xfrm>
          <a:prstGeom prst="rect">
            <a:avLst/>
          </a:prstGeom>
          <a:ln w="12700">
            <a:miter lim="400000"/>
          </a:ln>
        </p:spPr>
      </p:pic>
      <p:sp>
        <p:nvSpPr>
          <p:cNvPr id="325" name="source: “The Expressive Power of Neural Networks: A View from the Width”, Lu et al. 2017"/>
          <p:cNvSpPr txBox="1"/>
          <p:nvPr/>
        </p:nvSpPr>
        <p:spPr>
          <a:xfrm>
            <a:off x="899846" y="5964035"/>
            <a:ext cx="7749660" cy="234416"/>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spAutoFit/>
          </a:bodyPr>
          <a:lstStyle>
            <a:lvl1pPr>
              <a:defRPr i="1">
                <a:solidFill>
                  <a:srgbClr val="000000"/>
                </a:solidFill>
                <a:latin typeface="Arial"/>
                <a:ea typeface="Arial"/>
                <a:cs typeface="Arial"/>
                <a:sym typeface="Arial"/>
              </a:defRPr>
            </a:lvl1pPr>
          </a:lstStyle>
          <a:p>
            <a:pPr/>
            <a:r>
              <a:t>source: “The Expressive Power of Neural Networks: A View from the Width”, Lu et al. 2017</a:t>
            </a:r>
          </a:p>
        </p:txBody>
      </p:sp>
      <p:sp>
        <p:nvSpPr>
          <p:cNvPr id="326" name="Neural network architectures"/>
          <p:cNvSpPr txBox="1"/>
          <p:nvPr>
            <p:ph type="title" idx="4294967295"/>
          </p:nvPr>
        </p:nvSpPr>
        <p:spPr>
          <a:xfrm>
            <a:off x="842196" y="764776"/>
            <a:ext cx="8911156" cy="834491"/>
          </a:xfrm>
          <a:prstGeom prst="rect">
            <a:avLst/>
          </a:prstGeom>
        </p:spPr>
        <p:txBody>
          <a:bodyPr lIns="18516" tIns="18516" rIns="18516" bIns="18516" anchor="t"/>
          <a:lstStyle>
            <a:lvl1pPr defTabSz="457199">
              <a:lnSpc>
                <a:spcPct val="100000"/>
              </a:lnSpc>
              <a:defRPr b="1" sz="2600">
                <a:latin typeface="Arial"/>
                <a:ea typeface="Arial"/>
                <a:cs typeface="Arial"/>
                <a:sym typeface="Arial"/>
              </a:defRPr>
            </a:lvl1pPr>
          </a:lstStyle>
          <a:p>
            <a:pPr/>
            <a:r>
              <a:t>Neural network architectures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3" name="Slide Number"/>
          <p:cNvSpPr txBox="1"/>
          <p:nvPr>
            <p:ph type="sldNum" sz="quarter" idx="4294967295"/>
          </p:nvPr>
        </p:nvSpPr>
        <p:spPr>
          <a:xfrm>
            <a:off x="10857975" y="6049983"/>
            <a:ext cx="225399" cy="355227"/>
          </a:xfrm>
          <a:prstGeom prst="rect">
            <a:avLst/>
          </a:prstGeom>
          <a:extLst>
            <a:ext uri="{C572A759-6A51-4108-AA02-DFA0A04FC94B}">
              <ma14:wrappingTextBoxFlag xmlns:ma14="http://schemas.microsoft.com/office/mac/drawingml/2011/main" val="1"/>
            </a:ext>
          </a:extLst>
        </p:spPr>
        <p:txBody>
          <a:bodyPr lIns="35717" tIns="35717" rIns="35717" bIns="35717" anchor="t"/>
          <a:lstStyle>
            <a:lvl1pPr algn="ctr" defTabSz="410764">
              <a:defRPr b="1" sz="2000">
                <a:solidFill>
                  <a:srgbClr val="000000"/>
                </a:solidFill>
                <a:latin typeface="Arial"/>
                <a:ea typeface="Arial"/>
                <a:cs typeface="Arial"/>
                <a:sym typeface="Arial"/>
              </a:defRPr>
            </a:lvl1pPr>
          </a:lstStyle>
          <a:p>
            <a:pPr/>
            <a:fld id="{86CB4B4D-7CA3-9044-876B-883B54F8677D}" type="slidenum"/>
          </a:p>
        </p:txBody>
      </p:sp>
      <p:sp>
        <p:nvSpPr>
          <p:cNvPr id="114" name="Title 1"/>
          <p:cNvSpPr txBox="1"/>
          <p:nvPr/>
        </p:nvSpPr>
        <p:spPr>
          <a:xfrm>
            <a:off x="1162541" y="1220906"/>
            <a:ext cx="9545015" cy="1610120"/>
          </a:xfrm>
          <a:prstGeom prst="rect">
            <a:avLst/>
          </a:prstGeom>
          <a:ln w="3175">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457200">
              <a:lnSpc>
                <a:spcPts val="5600"/>
              </a:lnSpc>
              <a:spcBef>
                <a:spcPts val="1200"/>
              </a:spcBef>
              <a:defRPr b="1" sz="3200">
                <a:solidFill>
                  <a:srgbClr val="000000"/>
                </a:solidFill>
                <a:latin typeface="Arial"/>
                <a:ea typeface="Arial"/>
                <a:cs typeface="Arial"/>
                <a:sym typeface="Arial"/>
              </a:defRPr>
            </a:lvl1pPr>
          </a:lstStyle>
          <a:p>
            <a:pPr/>
            <a:r>
              <a:t>CS 589 Fall 2021 Lecture</a:t>
            </a:r>
          </a:p>
        </p:txBody>
      </p:sp>
      <p:sp>
        <p:nvSpPr>
          <p:cNvPr id="115" name="TextBox 6"/>
          <p:cNvSpPr txBox="1"/>
          <p:nvPr/>
        </p:nvSpPr>
        <p:spPr>
          <a:xfrm>
            <a:off x="1433758" y="4230289"/>
            <a:ext cx="7648084" cy="1733299"/>
          </a:xfrm>
          <a:prstGeom prst="rect">
            <a:avLst/>
          </a:prstGeom>
          <a:ln w="3175">
            <a:miter lim="400000"/>
          </a:ln>
          <a:extLst>
            <a:ext uri="{C572A759-6A51-4108-AA02-DFA0A04FC94B}">
              <ma14:wrappingTextBoxFlag xmlns:ma14="http://schemas.microsoft.com/office/mac/drawingml/2011/main" val="1"/>
            </a:ext>
          </a:extLst>
        </p:spPr>
        <p:txBody>
          <a:bodyPr lIns="45718" tIns="45718" rIns="45718" bIns="45718">
            <a:spAutoFit/>
          </a:bodyPr>
          <a:lstStyle/>
          <a:p>
            <a:pPr defTabSz="457200">
              <a:defRPr b="1" sz="2200">
                <a:solidFill>
                  <a:srgbClr val="000000"/>
                </a:solidFill>
                <a:latin typeface="Arial"/>
                <a:ea typeface="Arial"/>
                <a:cs typeface="Arial"/>
                <a:sym typeface="Arial"/>
              </a:defRPr>
            </a:pPr>
          </a:p>
          <a:p>
            <a:pPr defTabSz="457200">
              <a:defRPr b="1" sz="2200">
                <a:solidFill>
                  <a:srgbClr val="000000"/>
                </a:solidFill>
                <a:latin typeface="Arial"/>
                <a:ea typeface="Arial"/>
                <a:cs typeface="Arial"/>
                <a:sym typeface="Arial"/>
              </a:defRPr>
            </a:pPr>
            <a:r>
              <a:t>Monday 6:30-9:00                        </a:t>
            </a:r>
          </a:p>
          <a:p>
            <a:pPr defTabSz="457200">
              <a:defRPr b="1" sz="2200">
                <a:solidFill>
                  <a:srgbClr val="000000"/>
                </a:solidFill>
                <a:latin typeface="Arial"/>
                <a:ea typeface="Arial"/>
                <a:cs typeface="Arial"/>
                <a:sym typeface="Arial"/>
              </a:defRPr>
            </a:pPr>
            <a:r>
              <a:t>Babbio 122</a:t>
            </a:r>
          </a:p>
          <a:p>
            <a:pPr defTabSz="457200">
              <a:defRPr b="1" sz="2200">
                <a:solidFill>
                  <a:srgbClr val="000000"/>
                </a:solidFill>
                <a:latin typeface="Arial"/>
                <a:ea typeface="Arial"/>
                <a:cs typeface="Arial"/>
                <a:sym typeface="Arial"/>
              </a:defRPr>
            </a:pPr>
            <a:r>
              <a:t>                          </a:t>
            </a:r>
          </a:p>
        </p:txBody>
      </p:sp>
      <p:sp>
        <p:nvSpPr>
          <p:cNvPr id="116" name="TextBox 6"/>
          <p:cNvSpPr txBox="1"/>
          <p:nvPr/>
        </p:nvSpPr>
        <p:spPr>
          <a:xfrm>
            <a:off x="2939724" y="2961919"/>
            <a:ext cx="6312552" cy="412499"/>
          </a:xfrm>
          <a:prstGeom prst="rect">
            <a:avLst/>
          </a:prstGeom>
          <a:ln w="3175">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457200">
              <a:defRPr b="1" sz="2200">
                <a:solidFill>
                  <a:srgbClr val="000000"/>
                </a:solidFill>
                <a:latin typeface="Arial"/>
                <a:ea typeface="Arial"/>
                <a:cs typeface="Arial"/>
                <a:sym typeface="Arial"/>
              </a:defRPr>
            </a:lvl1pPr>
          </a:lstStyle>
          <a:p>
            <a:pPr/>
            <a:r>
              <a:t>Knowledge distillation for language models</a:t>
            </a:r>
          </a:p>
        </p:txBody>
      </p:sp>
      <p:pic>
        <p:nvPicPr>
          <p:cNvPr id="117" name="Image" descr="Image"/>
          <p:cNvPicPr>
            <a:picLocks noChangeAspect="1"/>
          </p:cNvPicPr>
          <p:nvPr/>
        </p:nvPicPr>
        <p:blipFill>
          <a:blip r:embed="rId3">
            <a:extLst/>
          </a:blip>
          <a:stretch>
            <a:fillRect/>
          </a:stretch>
        </p:blipFill>
        <p:spPr>
          <a:xfrm>
            <a:off x="7924800" y="3657600"/>
            <a:ext cx="3245342" cy="1817724"/>
          </a:xfrm>
          <a:prstGeom prst="rect">
            <a:avLst/>
          </a:prstGeom>
          <a:ln w="12700">
            <a:miter lim="400000"/>
          </a:ln>
        </p:spPr>
      </p:pic>
      <p:sp>
        <p:nvSpPr>
          <p:cNvPr id="118" name="TextBox 6"/>
          <p:cNvSpPr txBox="1"/>
          <p:nvPr/>
        </p:nvSpPr>
        <p:spPr>
          <a:xfrm>
            <a:off x="7986958" y="5758505"/>
            <a:ext cx="7648084" cy="226985"/>
          </a:xfrm>
          <a:prstGeom prst="rect">
            <a:avLst/>
          </a:prstGeom>
          <a:ln w="3175">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457200">
              <a:defRPr sz="1000">
                <a:solidFill>
                  <a:schemeClr val="accent4">
                    <a:lumOff val="-10666"/>
                  </a:schemeClr>
                </a:solidFill>
                <a:latin typeface="Arial"/>
                <a:ea typeface="Arial"/>
                <a:cs typeface="Arial"/>
                <a:sym typeface="Arial"/>
              </a:defRPr>
            </a:lvl1pPr>
          </a:lstStyle>
          <a:p>
            <a:pPr/>
            <a:r>
              <a:t>photo: https://www.scubedstudios.com/information-retrieval/</a:t>
            </a:r>
          </a:p>
        </p:txBody>
      </p:sp>
      <p:sp>
        <p:nvSpPr>
          <p:cNvPr id="119" name="source: &quot;Compression of Deep Learning Models for NLP”, Gupta et al. 2020"/>
          <p:cNvSpPr txBox="1"/>
          <p:nvPr/>
        </p:nvSpPr>
        <p:spPr>
          <a:xfrm>
            <a:off x="1446263" y="5653189"/>
            <a:ext cx="4273063" cy="437617"/>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spAutoFit/>
          </a:bodyPr>
          <a:lstStyle>
            <a:lvl1pPr>
              <a:defRPr i="1">
                <a:solidFill>
                  <a:srgbClr val="FF2600"/>
                </a:solidFill>
                <a:latin typeface="Arial"/>
                <a:ea typeface="Arial"/>
                <a:cs typeface="Arial"/>
                <a:sym typeface="Arial"/>
              </a:defRPr>
            </a:lvl1pPr>
          </a:lstStyle>
          <a:p>
            <a:pPr/>
            <a:r>
              <a:t>source: "Compression of Deep Learning Models for NLP”, Gupta et al. 2020</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NAS: an exploding area"/>
          <p:cNvSpPr txBox="1"/>
          <p:nvPr>
            <p:ph type="title" idx="4294967295"/>
          </p:nvPr>
        </p:nvSpPr>
        <p:spPr>
          <a:xfrm>
            <a:off x="541777" y="652119"/>
            <a:ext cx="8458327" cy="938885"/>
          </a:xfrm>
          <a:prstGeom prst="rect">
            <a:avLst/>
          </a:prstGeom>
        </p:spPr>
        <p:txBody>
          <a:bodyPr lIns="18516" tIns="18516" rIns="18516" bIns="18516" anchor="t"/>
          <a:lstStyle>
            <a:lvl1pPr defTabSz="457199">
              <a:lnSpc>
                <a:spcPct val="100000"/>
              </a:lnSpc>
              <a:defRPr b="1" sz="3000">
                <a:latin typeface="Arial"/>
                <a:ea typeface="Arial"/>
                <a:cs typeface="Arial"/>
                <a:sym typeface="Arial"/>
              </a:defRPr>
            </a:lvl1pPr>
          </a:lstStyle>
          <a:p>
            <a:pPr/>
            <a:r>
              <a:t>NAS: an exploding area</a:t>
            </a:r>
          </a:p>
        </p:txBody>
      </p:sp>
      <p:pic>
        <p:nvPicPr>
          <p:cNvPr id="331" name="Image" descr="Image"/>
          <p:cNvPicPr>
            <a:picLocks noChangeAspect="1"/>
          </p:cNvPicPr>
          <p:nvPr/>
        </p:nvPicPr>
        <p:blipFill>
          <a:blip r:embed="rId3">
            <a:extLst/>
          </a:blip>
          <a:stretch>
            <a:fillRect/>
          </a:stretch>
        </p:blipFill>
        <p:spPr>
          <a:xfrm>
            <a:off x="6460053" y="1620021"/>
            <a:ext cx="3397562" cy="2124181"/>
          </a:xfrm>
          <a:prstGeom prst="rect">
            <a:avLst/>
          </a:prstGeom>
          <a:ln w="12700">
            <a:miter lim="400000"/>
          </a:ln>
        </p:spPr>
      </p:pic>
      <p:sp>
        <p:nvSpPr>
          <p:cNvPr id="332" name="source: Frank Hutter’s talk “Neural architecture search: coming of an age”"/>
          <p:cNvSpPr txBox="1"/>
          <p:nvPr/>
        </p:nvSpPr>
        <p:spPr>
          <a:xfrm>
            <a:off x="636979" y="6064174"/>
            <a:ext cx="7482638" cy="234417"/>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spAutoFit/>
          </a:bodyPr>
          <a:lstStyle>
            <a:lvl1pPr>
              <a:defRPr i="1">
                <a:solidFill>
                  <a:srgbClr val="000000"/>
                </a:solidFill>
                <a:latin typeface="Arial"/>
                <a:ea typeface="Arial"/>
                <a:cs typeface="Arial"/>
                <a:sym typeface="Arial"/>
              </a:defRPr>
            </a:lvl1pPr>
          </a:lstStyle>
          <a:p>
            <a:pPr/>
            <a:r>
              <a:t>source: Frank Hutter’s talk “Neural architecture search: coming of an age”</a:t>
            </a:r>
          </a:p>
        </p:txBody>
      </p:sp>
      <p:pic>
        <p:nvPicPr>
          <p:cNvPr id="333" name="Image" descr="Image"/>
          <p:cNvPicPr>
            <a:picLocks noChangeAspect="1"/>
          </p:cNvPicPr>
          <p:nvPr/>
        </p:nvPicPr>
        <p:blipFill>
          <a:blip r:embed="rId4">
            <a:extLst/>
          </a:blip>
          <a:stretch>
            <a:fillRect/>
          </a:stretch>
        </p:blipFill>
        <p:spPr>
          <a:xfrm>
            <a:off x="1016672" y="1654601"/>
            <a:ext cx="4682056" cy="2055021"/>
          </a:xfrm>
          <a:prstGeom prst="rect">
            <a:avLst/>
          </a:prstGeom>
          <a:ln w="12700">
            <a:miter lim="400000"/>
          </a:ln>
        </p:spPr>
      </p:pic>
      <p:sp>
        <p:nvSpPr>
          <p:cNvPr id="334" name="automl.org…"/>
          <p:cNvSpPr txBox="1"/>
          <p:nvPr>
            <p:ph type="body" sz="quarter" idx="4294967295"/>
          </p:nvPr>
        </p:nvSpPr>
        <p:spPr>
          <a:xfrm>
            <a:off x="883620" y="4212493"/>
            <a:ext cx="6459539" cy="1348810"/>
          </a:xfrm>
          <a:prstGeom prst="rect">
            <a:avLst/>
          </a:prstGeom>
        </p:spPr>
        <p:txBody>
          <a:bodyPr lIns="18516" tIns="18516" rIns="18516" bIns="18516"/>
          <a:lstStyle/>
          <a:p>
            <a:pPr marL="285750" indent="-285750" defTabSz="457199">
              <a:lnSpc>
                <a:spcPct val="100000"/>
              </a:lnSpc>
              <a:spcBef>
                <a:spcPts val="500"/>
              </a:spcBef>
              <a:defRPr sz="2000">
                <a:latin typeface="Arial"/>
                <a:ea typeface="Arial"/>
                <a:cs typeface="Arial"/>
                <a:sym typeface="Arial"/>
              </a:defRPr>
            </a:pPr>
            <a:r>
              <a:rPr u="sng">
                <a:solidFill>
                  <a:srgbClr val="0000FF"/>
                </a:solidFill>
                <a:uFill>
                  <a:solidFill>
                    <a:srgbClr val="0000FF"/>
                  </a:solidFill>
                </a:uFill>
                <a:hlinkClick r:id="rId5" invalidUrl="" action="" tgtFrame="" tooltip="" history="1" highlightClick="0" endSnd="0"/>
              </a:rPr>
              <a:t>automl.org</a:t>
            </a:r>
          </a:p>
          <a:p>
            <a:pPr marL="285750" indent="-285750" defTabSz="457199">
              <a:lnSpc>
                <a:spcPct val="100000"/>
              </a:lnSpc>
              <a:spcBef>
                <a:spcPts val="500"/>
              </a:spcBef>
              <a:defRPr sz="2000">
                <a:latin typeface="Arial"/>
                <a:ea typeface="Arial"/>
                <a:cs typeface="Arial"/>
                <a:sym typeface="Arial"/>
              </a:defRPr>
            </a:pPr>
            <a:r>
              <a:t>“Neural architecture search with reinforcement learning” by Zoph &amp; Le</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Use an RNN to generate the neural architecture…"/>
          <p:cNvSpPr txBox="1"/>
          <p:nvPr>
            <p:ph type="body" sz="half" idx="4294967295"/>
          </p:nvPr>
        </p:nvSpPr>
        <p:spPr>
          <a:xfrm>
            <a:off x="818512" y="1579315"/>
            <a:ext cx="5229778" cy="3699370"/>
          </a:xfrm>
          <a:prstGeom prst="rect">
            <a:avLst/>
          </a:prstGeom>
        </p:spPr>
        <p:txBody>
          <a:bodyPr lIns="18516" tIns="18516" rIns="18516" bIns="18516"/>
          <a:lstStyle/>
          <a:p>
            <a:pPr marL="257175" indent="-257175" defTabSz="411479">
              <a:lnSpc>
                <a:spcPct val="100000"/>
              </a:lnSpc>
              <a:spcBef>
                <a:spcPts val="500"/>
              </a:spcBef>
              <a:defRPr sz="2250">
                <a:latin typeface="Arial"/>
                <a:ea typeface="Arial"/>
                <a:cs typeface="Arial"/>
                <a:sym typeface="Arial"/>
              </a:defRPr>
            </a:pPr>
            <a:r>
              <a:t>Use an RNN to generate the neural architecture</a:t>
            </a:r>
          </a:p>
          <a:p>
            <a:pPr marL="257175" indent="-257175" defTabSz="411479">
              <a:lnSpc>
                <a:spcPct val="100000"/>
              </a:lnSpc>
              <a:spcBef>
                <a:spcPts val="500"/>
              </a:spcBef>
              <a:defRPr sz="2250">
                <a:latin typeface="Arial"/>
                <a:ea typeface="Arial"/>
                <a:cs typeface="Arial"/>
                <a:sym typeface="Arial"/>
              </a:defRPr>
            </a:pPr>
          </a:p>
          <a:p>
            <a:pPr marL="257175" indent="-257175" defTabSz="411479">
              <a:lnSpc>
                <a:spcPct val="100000"/>
              </a:lnSpc>
              <a:spcBef>
                <a:spcPts val="500"/>
              </a:spcBef>
              <a:defRPr sz="2250">
                <a:latin typeface="Arial"/>
                <a:ea typeface="Arial"/>
                <a:cs typeface="Arial"/>
                <a:sym typeface="Arial"/>
              </a:defRPr>
            </a:pPr>
            <a:r>
              <a:t>Use test accuracy as reward for controller actions with policy gradient</a:t>
            </a:r>
          </a:p>
          <a:p>
            <a:pPr marL="257175" indent="-257175" defTabSz="411479">
              <a:lnSpc>
                <a:spcPct val="100000"/>
              </a:lnSpc>
              <a:spcBef>
                <a:spcPts val="500"/>
              </a:spcBef>
              <a:defRPr sz="2250">
                <a:latin typeface="Arial"/>
                <a:ea typeface="Arial"/>
                <a:cs typeface="Arial"/>
                <a:sym typeface="Arial"/>
              </a:defRPr>
            </a:pPr>
          </a:p>
          <a:p>
            <a:pPr marL="257175" indent="-257175" defTabSz="411479">
              <a:lnSpc>
                <a:spcPct val="100000"/>
              </a:lnSpc>
              <a:spcBef>
                <a:spcPts val="500"/>
              </a:spcBef>
              <a:defRPr sz="2250">
                <a:latin typeface="Arial"/>
                <a:ea typeface="Arial"/>
                <a:cs typeface="Arial"/>
                <a:sym typeface="Arial"/>
              </a:defRPr>
            </a:pPr>
            <a:r>
              <a:t>On CIFAR-10, starting from scratch, can design a novel network architecture that rivals the best human-invented architecture</a:t>
            </a:r>
          </a:p>
        </p:txBody>
      </p:sp>
      <p:sp>
        <p:nvSpPr>
          <p:cNvPr id="339" name="source: “Neural architecture search with reinforcement learning”, So et al. 2017"/>
          <p:cNvSpPr txBox="1"/>
          <p:nvPr/>
        </p:nvSpPr>
        <p:spPr>
          <a:xfrm>
            <a:off x="536839" y="6101727"/>
            <a:ext cx="7323578" cy="234416"/>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spAutoFit/>
          </a:bodyPr>
          <a:lstStyle>
            <a:lvl1pPr>
              <a:defRPr i="1">
                <a:solidFill>
                  <a:srgbClr val="000000"/>
                </a:solidFill>
                <a:latin typeface="Arial"/>
                <a:ea typeface="Arial"/>
                <a:cs typeface="Arial"/>
                <a:sym typeface="Arial"/>
              </a:defRPr>
            </a:lvl1pPr>
          </a:lstStyle>
          <a:p>
            <a:pPr/>
            <a:r>
              <a:t>source: “Neural architecture search with reinforcement learning”, So et al. 2017</a:t>
            </a:r>
          </a:p>
        </p:txBody>
      </p:sp>
      <p:pic>
        <p:nvPicPr>
          <p:cNvPr id="340" name="Image" descr="Image"/>
          <p:cNvPicPr>
            <a:picLocks noChangeAspect="1"/>
          </p:cNvPicPr>
          <p:nvPr/>
        </p:nvPicPr>
        <p:blipFill>
          <a:blip r:embed="rId3">
            <a:extLst/>
          </a:blip>
          <a:stretch>
            <a:fillRect/>
          </a:stretch>
        </p:blipFill>
        <p:spPr>
          <a:xfrm>
            <a:off x="6835698" y="1579315"/>
            <a:ext cx="4330017" cy="1933795"/>
          </a:xfrm>
          <a:prstGeom prst="rect">
            <a:avLst/>
          </a:prstGeom>
          <a:ln w="12700">
            <a:miter lim="400000"/>
          </a:ln>
        </p:spPr>
      </p:pic>
      <p:pic>
        <p:nvPicPr>
          <p:cNvPr id="341" name="Image" descr="Image"/>
          <p:cNvPicPr>
            <a:picLocks noChangeAspect="1"/>
          </p:cNvPicPr>
          <p:nvPr/>
        </p:nvPicPr>
        <p:blipFill>
          <a:blip r:embed="rId4">
            <a:extLst/>
          </a:blip>
          <a:stretch>
            <a:fillRect/>
          </a:stretch>
        </p:blipFill>
        <p:spPr>
          <a:xfrm>
            <a:off x="6783856" y="3811897"/>
            <a:ext cx="4738561" cy="1708413"/>
          </a:xfrm>
          <a:prstGeom prst="rect">
            <a:avLst/>
          </a:prstGeom>
          <a:ln w="12700">
            <a:miter lim="400000"/>
          </a:ln>
        </p:spPr>
      </p:pic>
      <p:sp>
        <p:nvSpPr>
          <p:cNvPr id="342" name="Neural architecture search with reinforcement learning"/>
          <p:cNvSpPr txBox="1"/>
          <p:nvPr/>
        </p:nvSpPr>
        <p:spPr>
          <a:xfrm>
            <a:off x="541777" y="652119"/>
            <a:ext cx="10238104" cy="938885"/>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normAutofit fontScale="100000" lnSpcReduction="0"/>
          </a:bodyPr>
          <a:lstStyle>
            <a:lvl1pPr>
              <a:defRPr b="1" sz="3000">
                <a:solidFill>
                  <a:srgbClr val="000000"/>
                </a:solidFill>
                <a:latin typeface="Arial"/>
                <a:ea typeface="Arial"/>
                <a:cs typeface="Arial"/>
                <a:sym typeface="Arial"/>
              </a:defRPr>
            </a:lvl1pPr>
          </a:lstStyle>
          <a:p>
            <a:pPr/>
            <a:r>
              <a:t>Neural architecture search with reinforcement learning</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46" name="Morphism:…"/>
          <p:cNvSpPr txBox="1"/>
          <p:nvPr>
            <p:ph type="body" sz="quarter" idx="4294967295"/>
          </p:nvPr>
        </p:nvSpPr>
        <p:spPr>
          <a:xfrm>
            <a:off x="880381" y="1715122"/>
            <a:ext cx="7939906" cy="2022809"/>
          </a:xfrm>
          <a:prstGeom prst="rect">
            <a:avLst/>
          </a:prstGeom>
        </p:spPr>
        <p:txBody>
          <a:bodyPr lIns="18516" tIns="18516" rIns="18516" bIns="18516"/>
          <a:lstStyle>
            <a:lvl1pPr marL="285750" indent="-285750" defTabSz="457199">
              <a:lnSpc>
                <a:spcPct val="100000"/>
              </a:lnSpc>
              <a:spcBef>
                <a:spcPts val="500"/>
              </a:spcBef>
              <a:defRPr sz="2000">
                <a:latin typeface="Arial"/>
                <a:ea typeface="Arial"/>
                <a:cs typeface="Arial"/>
                <a:sym typeface="Arial"/>
              </a:defRPr>
            </a:lvl1pPr>
            <a:lvl2pPr marL="742950" indent="-285750" defTabSz="457199">
              <a:lnSpc>
                <a:spcPct val="100000"/>
              </a:lnSpc>
              <a:spcBef>
                <a:spcPts val="500"/>
              </a:spcBef>
              <a:defRPr sz="2000">
                <a:latin typeface="Arial"/>
                <a:ea typeface="Arial"/>
                <a:cs typeface="Arial"/>
                <a:sym typeface="Arial"/>
              </a:defRPr>
            </a:lvl2pPr>
          </a:lstStyle>
          <a:p>
            <a:pPr/>
            <a:r>
              <a:t>Morphism: </a:t>
            </a:r>
          </a:p>
          <a:p>
            <a:pPr lvl="1"/>
            <a:r>
              <a:t>A structure-preserving map from one math structure to another</a:t>
            </a:r>
          </a:p>
        </p:txBody>
      </p:sp>
      <p:sp>
        <p:nvSpPr>
          <p:cNvPr id="347" name="source: “Network morphism”, Wei et al. 2016"/>
          <p:cNvSpPr txBox="1"/>
          <p:nvPr/>
        </p:nvSpPr>
        <p:spPr>
          <a:xfrm>
            <a:off x="524322" y="5954322"/>
            <a:ext cx="4497176" cy="234416"/>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spAutoFit/>
          </a:bodyPr>
          <a:lstStyle>
            <a:lvl1pPr>
              <a:defRPr i="1">
                <a:solidFill>
                  <a:srgbClr val="000000"/>
                </a:solidFill>
                <a:latin typeface="Arial"/>
                <a:ea typeface="Arial"/>
                <a:cs typeface="Arial"/>
                <a:sym typeface="Arial"/>
              </a:defRPr>
            </a:lvl1pPr>
          </a:lstStyle>
          <a:p>
            <a:pPr/>
            <a:r>
              <a:t>source: “Network morphism”, Wei et al. 2016</a:t>
            </a:r>
          </a:p>
        </p:txBody>
      </p:sp>
      <p:pic>
        <p:nvPicPr>
          <p:cNvPr id="348" name="Image" descr="Image"/>
          <p:cNvPicPr>
            <a:picLocks noChangeAspect="1"/>
          </p:cNvPicPr>
          <p:nvPr/>
        </p:nvPicPr>
        <p:blipFill>
          <a:blip r:embed="rId3">
            <a:extLst/>
          </a:blip>
          <a:stretch>
            <a:fillRect/>
          </a:stretch>
        </p:blipFill>
        <p:spPr>
          <a:xfrm>
            <a:off x="4227222" y="3058932"/>
            <a:ext cx="2041739" cy="1294604"/>
          </a:xfrm>
          <a:prstGeom prst="rect">
            <a:avLst/>
          </a:prstGeom>
          <a:ln w="12700">
            <a:miter lim="400000"/>
          </a:ln>
        </p:spPr>
      </p:pic>
      <p:sp>
        <p:nvSpPr>
          <p:cNvPr id="349" name="Rectangle"/>
          <p:cNvSpPr/>
          <p:nvPr/>
        </p:nvSpPr>
        <p:spPr>
          <a:xfrm>
            <a:off x="4884189" y="3189613"/>
            <a:ext cx="1302152" cy="1166100"/>
          </a:xfrm>
          <a:prstGeom prst="rect">
            <a:avLst/>
          </a:prstGeom>
          <a:solidFill>
            <a:srgbClr val="FFFFFF">
              <a:alpha val="83692"/>
            </a:srgbClr>
          </a:solidFill>
          <a:ln w="12700">
            <a:miter lim="400000"/>
          </a:ln>
        </p:spPr>
        <p:txBody>
          <a:bodyPr lIns="18516" tIns="18516" rIns="18516" bIns="18516" anchor="ctr"/>
          <a:lstStyle/>
          <a:p>
            <a:pPr/>
          </a:p>
        </p:txBody>
      </p:sp>
      <p:sp>
        <p:nvSpPr>
          <p:cNvPr id="350" name="Type 1: Depth morphism…"/>
          <p:cNvSpPr txBox="1"/>
          <p:nvPr/>
        </p:nvSpPr>
        <p:spPr>
          <a:xfrm>
            <a:off x="6450631" y="3527211"/>
            <a:ext cx="1538271" cy="844017"/>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spAutoFit/>
          </a:bodyPr>
          <a:lstStyle/>
          <a:p>
            <a:pPr>
              <a:defRPr b="1">
                <a:solidFill>
                  <a:srgbClr val="000000"/>
                </a:solidFill>
                <a:latin typeface="Arial"/>
                <a:ea typeface="Arial"/>
                <a:cs typeface="Arial"/>
                <a:sym typeface="Arial"/>
              </a:defRPr>
            </a:pPr>
            <a:r>
              <a:t>Type 1: Depth morphism</a:t>
            </a:r>
          </a:p>
          <a:p>
            <a:pPr>
              <a:defRPr>
                <a:solidFill>
                  <a:srgbClr val="000000"/>
                </a:solidFill>
                <a:latin typeface="Arial"/>
                <a:ea typeface="Arial"/>
                <a:cs typeface="Arial"/>
                <a:sym typeface="Arial"/>
              </a:defRPr>
            </a:pPr>
          </a:p>
          <a:p>
            <a:pPr>
              <a:defRPr>
                <a:solidFill>
                  <a:srgbClr val="000000"/>
                </a:solidFill>
                <a:latin typeface="Arial"/>
                <a:ea typeface="Arial"/>
                <a:cs typeface="Arial"/>
                <a:sym typeface="Arial"/>
              </a:defRPr>
            </a:pPr>
            <a:r>
              <a:t>s -&gt; s + t</a:t>
            </a:r>
          </a:p>
        </p:txBody>
      </p:sp>
      <p:sp>
        <p:nvSpPr>
          <p:cNvPr id="351" name="Rectangle"/>
          <p:cNvSpPr/>
          <p:nvPr/>
        </p:nvSpPr>
        <p:spPr>
          <a:xfrm>
            <a:off x="4025046" y="3145084"/>
            <a:ext cx="815269" cy="1255158"/>
          </a:xfrm>
          <a:prstGeom prst="rect">
            <a:avLst/>
          </a:prstGeom>
          <a:solidFill>
            <a:srgbClr val="FFFFFF">
              <a:alpha val="83692"/>
            </a:srgbClr>
          </a:solidFill>
          <a:ln w="12700">
            <a:miter lim="400000"/>
          </a:ln>
        </p:spPr>
        <p:txBody>
          <a:bodyPr lIns="18516" tIns="18516" rIns="18516" bIns="18516" anchor="ctr"/>
          <a:lstStyle/>
          <a:p>
            <a:pPr/>
          </a:p>
        </p:txBody>
      </p:sp>
      <p:sp>
        <p:nvSpPr>
          <p:cNvPr id="352" name="Rectangle"/>
          <p:cNvSpPr/>
          <p:nvPr/>
        </p:nvSpPr>
        <p:spPr>
          <a:xfrm>
            <a:off x="5299674" y="3078655"/>
            <a:ext cx="1393644" cy="1255158"/>
          </a:xfrm>
          <a:prstGeom prst="rect">
            <a:avLst/>
          </a:prstGeom>
          <a:solidFill>
            <a:srgbClr val="FFFFFF">
              <a:alpha val="83692"/>
            </a:srgbClr>
          </a:solidFill>
          <a:ln w="12700">
            <a:miter lim="400000"/>
          </a:ln>
        </p:spPr>
        <p:txBody>
          <a:bodyPr lIns="18516" tIns="18516" rIns="18516" bIns="18516" anchor="ctr"/>
          <a:lstStyle/>
          <a:p>
            <a:pPr/>
          </a:p>
        </p:txBody>
      </p:sp>
      <p:sp>
        <p:nvSpPr>
          <p:cNvPr id="353" name="Type 3: Subnet morphing…"/>
          <p:cNvSpPr txBox="1"/>
          <p:nvPr/>
        </p:nvSpPr>
        <p:spPr>
          <a:xfrm>
            <a:off x="9191953" y="3588338"/>
            <a:ext cx="1538272" cy="1047217"/>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spAutoFit/>
          </a:bodyPr>
          <a:lstStyle/>
          <a:p>
            <a:pPr>
              <a:defRPr b="1">
                <a:solidFill>
                  <a:srgbClr val="000000"/>
                </a:solidFill>
                <a:latin typeface="Arial"/>
                <a:ea typeface="Arial"/>
                <a:cs typeface="Arial"/>
                <a:sym typeface="Arial"/>
              </a:defRPr>
            </a:pPr>
            <a:r>
              <a:t>Type 3: Subnet morphing</a:t>
            </a:r>
          </a:p>
          <a:p>
            <a:pPr>
              <a:defRPr>
                <a:solidFill>
                  <a:srgbClr val="000000"/>
                </a:solidFill>
                <a:latin typeface="Arial"/>
                <a:ea typeface="Arial"/>
                <a:cs typeface="Arial"/>
                <a:sym typeface="Arial"/>
              </a:defRPr>
            </a:pPr>
          </a:p>
          <a:p>
            <a:pPr>
              <a:defRPr>
                <a:solidFill>
                  <a:srgbClr val="000000"/>
                </a:solidFill>
                <a:latin typeface="Arial"/>
                <a:ea typeface="Arial"/>
                <a:cs typeface="Arial"/>
                <a:sym typeface="Arial"/>
              </a:defRPr>
            </a:pPr>
            <a:r>
              <a:t>subnet embedded in segment CD</a:t>
            </a:r>
          </a:p>
        </p:txBody>
      </p:sp>
      <p:sp>
        <p:nvSpPr>
          <p:cNvPr id="354" name="Rectangle"/>
          <p:cNvSpPr/>
          <p:nvPr/>
        </p:nvSpPr>
        <p:spPr>
          <a:xfrm>
            <a:off x="4457270" y="3248907"/>
            <a:ext cx="234568" cy="186195"/>
          </a:xfrm>
          <a:prstGeom prst="rect">
            <a:avLst/>
          </a:prstGeom>
          <a:ln w="3175">
            <a:solidFill>
              <a:srgbClr val="FF2600"/>
            </a:solidFill>
          </a:ln>
        </p:spPr>
        <p:txBody>
          <a:bodyPr lIns="18516" tIns="18516" rIns="18516" bIns="18516" anchor="ctr"/>
          <a:lstStyle/>
          <a:p>
            <a:pPr/>
          </a:p>
        </p:txBody>
      </p:sp>
      <p:sp>
        <p:nvSpPr>
          <p:cNvPr id="355" name="Rectangle"/>
          <p:cNvSpPr/>
          <p:nvPr/>
        </p:nvSpPr>
        <p:spPr>
          <a:xfrm>
            <a:off x="4457270" y="3863637"/>
            <a:ext cx="234568" cy="186194"/>
          </a:xfrm>
          <a:prstGeom prst="rect">
            <a:avLst/>
          </a:prstGeom>
          <a:ln w="3175">
            <a:solidFill>
              <a:srgbClr val="FF2600"/>
            </a:solidFill>
          </a:ln>
        </p:spPr>
        <p:txBody>
          <a:bodyPr lIns="18516" tIns="18516" rIns="18516" bIns="18516" anchor="ctr"/>
          <a:lstStyle/>
          <a:p>
            <a:pPr/>
          </a:p>
        </p:txBody>
      </p:sp>
      <p:sp>
        <p:nvSpPr>
          <p:cNvPr id="356" name="Type 2: width and kernel size morphing"/>
          <p:cNvSpPr txBox="1"/>
          <p:nvPr/>
        </p:nvSpPr>
        <p:spPr>
          <a:xfrm>
            <a:off x="6450631" y="4791449"/>
            <a:ext cx="1538271" cy="1047217"/>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spAutoFit/>
          </a:bodyPr>
          <a:lstStyle/>
          <a:p>
            <a:pPr>
              <a:defRPr>
                <a:solidFill>
                  <a:srgbClr val="000000"/>
                </a:solidFill>
                <a:latin typeface="Arial"/>
                <a:ea typeface="Arial"/>
                <a:cs typeface="Arial"/>
                <a:sym typeface="Arial"/>
              </a:defRPr>
            </a:pPr>
          </a:p>
          <a:p>
            <a:pPr>
              <a:defRPr>
                <a:solidFill>
                  <a:srgbClr val="000000"/>
                </a:solidFill>
                <a:latin typeface="Arial"/>
                <a:ea typeface="Arial"/>
                <a:cs typeface="Arial"/>
                <a:sym typeface="Arial"/>
              </a:defRPr>
            </a:pPr>
          </a:p>
          <a:p>
            <a:pPr>
              <a:defRPr b="1">
                <a:solidFill>
                  <a:srgbClr val="000000"/>
                </a:solidFill>
                <a:latin typeface="Arial"/>
                <a:ea typeface="Arial"/>
                <a:cs typeface="Arial"/>
                <a:sym typeface="Arial"/>
              </a:defRPr>
            </a:pPr>
            <a:r>
              <a:t>Type 2: width and kernel size morphing</a:t>
            </a:r>
          </a:p>
        </p:txBody>
      </p:sp>
      <p:sp>
        <p:nvSpPr>
          <p:cNvPr id="357" name="Network morphism"/>
          <p:cNvSpPr txBox="1"/>
          <p:nvPr/>
        </p:nvSpPr>
        <p:spPr>
          <a:xfrm>
            <a:off x="541777" y="652119"/>
            <a:ext cx="10238104" cy="938885"/>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normAutofit fontScale="100000" lnSpcReduction="0"/>
          </a:bodyPr>
          <a:lstStyle>
            <a:lvl1pPr>
              <a:defRPr b="1" sz="3000">
                <a:solidFill>
                  <a:srgbClr val="000000"/>
                </a:solidFill>
                <a:latin typeface="Arial"/>
                <a:ea typeface="Arial"/>
                <a:cs typeface="Arial"/>
                <a:sym typeface="Arial"/>
              </a:defRPr>
            </a:lvl1pPr>
          </a:lstStyle>
          <a:p>
            <a:pPr/>
            <a:r>
              <a:t>Network morphism</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49"/>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35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356"/>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354"/>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5" fill="hold">
                                  <p:stCondLst>
                                    <p:cond delay="0"/>
                                  </p:stCondLst>
                                  <p:iterate type="el" backwards="0">
                                    <p:tmAbs val="0"/>
                                  </p:iterate>
                                  <p:childTnLst>
                                    <p:set>
                                      <p:cBhvr>
                                        <p:cTn id="19" fill="hold"/>
                                        <p:tgtEl>
                                          <p:spTgt spid="35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0" presetID="1" grpId="6" fill="hold">
                                  <p:stCondLst>
                                    <p:cond delay="0"/>
                                  </p:stCondLst>
                                  <p:iterate type="el" backwards="0">
                                    <p:tmAbs val="0"/>
                                  </p:iterate>
                                  <p:childTnLst>
                                    <p:set>
                                      <p:cBhvr>
                                        <p:cTn id="23" fill="hold"/>
                                        <p:tgtEl>
                                          <p:spTgt spid="351"/>
                                        </p:tgtEl>
                                        <p:attrNameLst>
                                          <p:attrName>style.visibility</p:attrName>
                                        </p:attrNameLst>
                                      </p:cBhvr>
                                      <p:to>
                                        <p:strVal val="visible"/>
                                      </p:to>
                                    </p:set>
                                  </p:childTnLst>
                                </p:cTn>
                              </p:par>
                            </p:childTnLst>
                          </p:cTn>
                        </p:par>
                        <p:par>
                          <p:cTn id="24" fill="hold">
                            <p:stCondLst>
                              <p:cond delay="0"/>
                            </p:stCondLst>
                            <p:childTnLst>
                              <p:par>
                                <p:cTn id="25" presetClass="entr" nodeType="afterEffect" presetSubtype="0" presetID="1" grpId="7" fill="hold">
                                  <p:stCondLst>
                                    <p:cond delay="0"/>
                                  </p:stCondLst>
                                  <p:iterate type="el" backwards="0">
                                    <p:tmAbs val="0"/>
                                  </p:iterate>
                                  <p:childTnLst>
                                    <p:set>
                                      <p:cBhvr>
                                        <p:cTn id="26" fill="hold"/>
                                        <p:tgtEl>
                                          <p:spTgt spid="352"/>
                                        </p:tgtEl>
                                        <p:attrNameLst>
                                          <p:attrName>style.visibility</p:attrName>
                                        </p:attrNameLst>
                                      </p:cBhvr>
                                      <p:to>
                                        <p:strVal val="visible"/>
                                      </p:to>
                                    </p:set>
                                  </p:childTnLst>
                                </p:cTn>
                              </p:par>
                            </p:childTnLst>
                          </p:cTn>
                        </p:par>
                        <p:par>
                          <p:cTn id="27" fill="hold">
                            <p:stCondLst>
                              <p:cond delay="0"/>
                            </p:stCondLst>
                            <p:childTnLst>
                              <p:par>
                                <p:cTn id="28" presetClass="exit" nodeType="afterEffect" presetSubtype="0" presetID="1" grpId="8" fill="hold">
                                  <p:stCondLst>
                                    <p:cond delay="0"/>
                                  </p:stCondLst>
                                  <p:iterate type="el" backwards="0">
                                    <p:tmAbs val="0"/>
                                  </p:iterate>
                                  <p:childTnLst>
                                    <p:set>
                                      <p:cBhvr>
                                        <p:cTn id="29" fill="hold">
                                          <p:stCondLst>
                                            <p:cond delay="0"/>
                                          </p:stCondLst>
                                        </p:cTn>
                                        <p:tgtEl>
                                          <p:spTgt spid="349"/>
                                        </p:tgtEl>
                                        <p:attrNameLst>
                                          <p:attrName>style.visibility</p:attrName>
                                        </p:attrNameLst>
                                      </p:cBhvr>
                                      <p:to>
                                        <p:strVal val="hidden"/>
                                      </p:to>
                                    </p:set>
                                  </p:childTnLst>
                                </p:cTn>
                              </p:par>
                            </p:childTnLst>
                          </p:cTn>
                        </p:par>
                        <p:par>
                          <p:cTn id="30" fill="hold">
                            <p:stCondLst>
                              <p:cond delay="0"/>
                            </p:stCondLst>
                            <p:childTnLst>
                              <p:par>
                                <p:cTn id="31" presetClass="entr" nodeType="afterEffect" presetSubtype="0" presetID="1" grpId="9" fill="hold">
                                  <p:stCondLst>
                                    <p:cond delay="0"/>
                                  </p:stCondLst>
                                  <p:iterate type="el" backwards="0">
                                    <p:tmAbs val="0"/>
                                  </p:iterate>
                                  <p:childTnLst>
                                    <p:set>
                                      <p:cBhvr>
                                        <p:cTn id="32" fill="hold"/>
                                        <p:tgtEl>
                                          <p:spTgt spid="353"/>
                                        </p:tgtEl>
                                        <p:attrNameLst>
                                          <p:attrName>style.visibility</p:attrName>
                                        </p:attrNameLst>
                                      </p:cBhvr>
                                      <p:to>
                                        <p:strVal val="visible"/>
                                      </p:to>
                                    </p:set>
                                  </p:childTnLst>
                                </p:cTn>
                              </p:par>
                            </p:childTnLst>
                          </p:cTn>
                        </p:par>
                        <p:par>
                          <p:cTn id="33" fill="hold">
                            <p:stCondLst>
                              <p:cond delay="0"/>
                            </p:stCondLst>
                            <p:childTnLst>
                              <p:par>
                                <p:cTn id="34" presetClass="exit" nodeType="afterEffect" presetSubtype="0" presetID="1" grpId="10" fill="hold">
                                  <p:stCondLst>
                                    <p:cond delay="0"/>
                                  </p:stCondLst>
                                  <p:iterate type="el" backwards="0">
                                    <p:tmAbs val="0"/>
                                  </p:iterate>
                                  <p:childTnLst>
                                    <p:set>
                                      <p:cBhvr>
                                        <p:cTn id="35" fill="hold">
                                          <p:stCondLst>
                                            <p:cond delay="0"/>
                                          </p:stCondLst>
                                        </p:cTn>
                                        <p:tgtEl>
                                          <p:spTgt spid="350"/>
                                        </p:tgtEl>
                                        <p:attrNameLst>
                                          <p:attrName>style.visibility</p:attrName>
                                        </p:attrNameLst>
                                      </p:cBhvr>
                                      <p:to>
                                        <p:strVal val="hidden"/>
                                      </p:to>
                                    </p:set>
                                  </p:childTnLst>
                                </p:cTn>
                              </p:par>
                            </p:childTnLst>
                          </p:cTn>
                        </p:par>
                        <p:par>
                          <p:cTn id="36" fill="hold">
                            <p:stCondLst>
                              <p:cond delay="0"/>
                            </p:stCondLst>
                            <p:childTnLst>
                              <p:par>
                                <p:cTn id="37" presetClass="exit" nodeType="afterEffect" presetSubtype="0" presetID="1" grpId="11" fill="hold">
                                  <p:stCondLst>
                                    <p:cond delay="0"/>
                                  </p:stCondLst>
                                  <p:iterate type="el" backwards="0">
                                    <p:tmAbs val="0"/>
                                  </p:iterate>
                                  <p:childTnLst>
                                    <p:set>
                                      <p:cBhvr>
                                        <p:cTn id="38" fill="hold">
                                          <p:stCondLst>
                                            <p:cond delay="0"/>
                                          </p:stCondLst>
                                        </p:cTn>
                                        <p:tgtEl>
                                          <p:spTgt spid="354"/>
                                        </p:tgtEl>
                                        <p:attrNameLst>
                                          <p:attrName>style.visibility</p:attrName>
                                        </p:attrNameLst>
                                      </p:cBhvr>
                                      <p:to>
                                        <p:strVal val="hidden"/>
                                      </p:to>
                                    </p:set>
                                  </p:childTnLst>
                                </p:cTn>
                              </p:par>
                            </p:childTnLst>
                          </p:cTn>
                        </p:par>
                        <p:par>
                          <p:cTn id="39" fill="hold">
                            <p:stCondLst>
                              <p:cond delay="0"/>
                            </p:stCondLst>
                            <p:childTnLst>
                              <p:par>
                                <p:cTn id="40" presetClass="exit" nodeType="afterEffect" presetSubtype="0" presetID="1" grpId="12" fill="hold">
                                  <p:stCondLst>
                                    <p:cond delay="0"/>
                                  </p:stCondLst>
                                  <p:iterate type="el" backwards="0">
                                    <p:tmAbs val="0"/>
                                  </p:iterate>
                                  <p:childTnLst>
                                    <p:set>
                                      <p:cBhvr>
                                        <p:cTn id="41" fill="hold">
                                          <p:stCondLst>
                                            <p:cond delay="0"/>
                                          </p:stCondLst>
                                        </p:cTn>
                                        <p:tgtEl>
                                          <p:spTgt spid="355"/>
                                        </p:tgtEl>
                                        <p:attrNameLst>
                                          <p:attrName>style.visibility</p:attrName>
                                        </p:attrNameLst>
                                      </p:cBhvr>
                                      <p:to>
                                        <p:strVal val="hidden"/>
                                      </p:to>
                                    </p:set>
                                  </p:childTnLst>
                                </p:cTn>
                              </p:par>
                            </p:childTnLst>
                          </p:cTn>
                        </p:par>
                        <p:par>
                          <p:cTn id="42" fill="hold">
                            <p:stCondLst>
                              <p:cond delay="0"/>
                            </p:stCondLst>
                            <p:childTnLst>
                              <p:par>
                                <p:cTn id="43" presetClass="exit" nodeType="afterEffect" presetSubtype="0" presetID="1" grpId="13" fill="hold">
                                  <p:stCondLst>
                                    <p:cond delay="0"/>
                                  </p:stCondLst>
                                  <p:iterate type="el" backwards="0">
                                    <p:tmAbs val="0"/>
                                  </p:iterate>
                                  <p:childTnLst>
                                    <p:set>
                                      <p:cBhvr>
                                        <p:cTn id="44" fill="hold">
                                          <p:stCondLst>
                                            <p:cond delay="0"/>
                                          </p:stCondLst>
                                        </p:cTn>
                                        <p:tgtEl>
                                          <p:spTgt spid="35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9" grpId="1"/>
      <p:bldP build="whole" bldLvl="1" animBg="1" rev="0" advAuto="0" spid="356" grpId="13"/>
      <p:bldP build="whole" bldLvl="1" animBg="1" rev="0" advAuto="0" spid="353" grpId="9"/>
      <p:bldP build="whole" bldLvl="1" animBg="1" rev="0" advAuto="0" spid="349" grpId="8"/>
      <p:bldP build="whole" bldLvl="1" animBg="1" rev="0" advAuto="0" spid="352" grpId="7"/>
      <p:bldP build="whole" bldLvl="1" animBg="1" rev="0" advAuto="0" spid="356" grpId="3"/>
      <p:bldP build="whole" bldLvl="1" animBg="1" rev="0" advAuto="0" spid="354" grpId="4"/>
      <p:bldP build="whole" bldLvl="1" animBg="1" rev="0" advAuto="0" spid="350" grpId="2"/>
      <p:bldP build="whole" bldLvl="1" animBg="1" rev="0" advAuto="0" spid="355" grpId="5"/>
      <p:bldP build="whole" bldLvl="1" animBg="1" rev="0" advAuto="0" spid="354" grpId="11"/>
      <p:bldP build="whole" bldLvl="1" animBg="1" rev="0" advAuto="0" spid="355" grpId="12"/>
      <p:bldP build="whole" bldLvl="1" animBg="1" rev="0" advAuto="0" spid="350" grpId="10"/>
      <p:bldP build="whole" bldLvl="1" animBg="1" rev="0" advAuto="0" spid="351" grpId="6"/>
    </p:bldLst>
  </p:timing>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61" name="Network morphism as matrix factorization"/>
          <p:cNvSpPr txBox="1"/>
          <p:nvPr>
            <p:ph type="title" idx="4294967295"/>
          </p:nvPr>
        </p:nvSpPr>
        <p:spPr>
          <a:xfrm>
            <a:off x="604365" y="664636"/>
            <a:ext cx="8611763" cy="687037"/>
          </a:xfrm>
          <a:prstGeom prst="rect">
            <a:avLst/>
          </a:prstGeom>
        </p:spPr>
        <p:txBody>
          <a:bodyPr lIns="18516" tIns="18516" rIns="18516" bIns="18516" anchor="t"/>
          <a:lstStyle>
            <a:lvl1pPr defTabSz="457199">
              <a:lnSpc>
                <a:spcPct val="100000"/>
              </a:lnSpc>
              <a:defRPr b="1" sz="2600">
                <a:latin typeface="Arial"/>
                <a:ea typeface="Arial"/>
                <a:cs typeface="Arial"/>
                <a:sym typeface="Arial"/>
              </a:defRPr>
            </a:lvl1pPr>
          </a:lstStyle>
          <a:p>
            <a:pPr/>
            <a:r>
              <a:t>Network morphism as matrix factorization</a:t>
            </a:r>
          </a:p>
        </p:txBody>
      </p:sp>
      <p:sp>
        <p:nvSpPr>
          <p:cNvPr id="362" name="In a fully connected network:…"/>
          <p:cNvSpPr txBox="1"/>
          <p:nvPr>
            <p:ph type="body" sz="half" idx="4294967295"/>
          </p:nvPr>
        </p:nvSpPr>
        <p:spPr>
          <a:xfrm>
            <a:off x="605715" y="1416588"/>
            <a:ext cx="6842446" cy="3655458"/>
          </a:xfrm>
          <a:prstGeom prst="rect">
            <a:avLst/>
          </a:prstGeom>
        </p:spPr>
        <p:txBody>
          <a:bodyPr lIns="18516" tIns="18516" rIns="18516" bIns="18516"/>
          <a:lstStyle/>
          <a:p>
            <a:pPr marL="285750" indent="-285750" defTabSz="457199">
              <a:lnSpc>
                <a:spcPct val="100000"/>
              </a:lnSpc>
              <a:spcBef>
                <a:spcPts val="500"/>
              </a:spcBef>
              <a:defRPr sz="2000">
                <a:latin typeface="Arial"/>
                <a:ea typeface="Arial"/>
                <a:cs typeface="Arial"/>
                <a:sym typeface="Arial"/>
              </a:defRPr>
            </a:pPr>
            <a:r>
              <a:t>In a fully connected network:</a:t>
            </a:r>
          </a:p>
          <a:p>
            <a:pPr marL="285750" indent="-285750" defTabSz="457199">
              <a:lnSpc>
                <a:spcPct val="100000"/>
              </a:lnSpc>
              <a:spcBef>
                <a:spcPts val="500"/>
              </a:spcBef>
              <a:defRPr sz="2000">
                <a:latin typeface="Arial"/>
                <a:ea typeface="Arial"/>
                <a:cs typeface="Arial"/>
                <a:sym typeface="Arial"/>
              </a:defRPr>
            </a:pPr>
          </a:p>
          <a:p>
            <a:pPr marL="285750" indent="-285750" defTabSz="457199">
              <a:lnSpc>
                <a:spcPct val="100000"/>
              </a:lnSpc>
              <a:spcBef>
                <a:spcPts val="500"/>
              </a:spcBef>
              <a:defRPr sz="2000">
                <a:latin typeface="Arial"/>
                <a:ea typeface="Arial"/>
                <a:cs typeface="Arial"/>
                <a:sym typeface="Arial"/>
              </a:defRPr>
            </a:pPr>
          </a:p>
          <a:p>
            <a:pPr marL="285750" indent="-285750" defTabSz="457199">
              <a:lnSpc>
                <a:spcPct val="100000"/>
              </a:lnSpc>
              <a:spcBef>
                <a:spcPts val="500"/>
              </a:spcBef>
              <a:defRPr sz="2000">
                <a:latin typeface="Arial"/>
                <a:ea typeface="Arial"/>
                <a:cs typeface="Arial"/>
                <a:sym typeface="Arial"/>
              </a:defRPr>
            </a:pPr>
            <a:r>
              <a:t>Adding a new layer = matrix factorization</a:t>
            </a:r>
          </a:p>
          <a:p>
            <a:pPr marL="285750" indent="-285750" defTabSz="457199">
              <a:lnSpc>
                <a:spcPct val="100000"/>
              </a:lnSpc>
              <a:spcBef>
                <a:spcPts val="500"/>
              </a:spcBef>
              <a:defRPr sz="2000">
                <a:latin typeface="Arial"/>
                <a:ea typeface="Arial"/>
                <a:cs typeface="Arial"/>
                <a:sym typeface="Arial"/>
              </a:defRPr>
            </a:pPr>
          </a:p>
          <a:p>
            <a:pPr marL="285750" indent="-285750" defTabSz="457199">
              <a:lnSpc>
                <a:spcPct val="100000"/>
              </a:lnSpc>
              <a:spcBef>
                <a:spcPts val="500"/>
              </a:spcBef>
              <a:defRPr sz="2000">
                <a:latin typeface="Arial"/>
                <a:ea typeface="Arial"/>
                <a:cs typeface="Arial"/>
                <a:sym typeface="Arial"/>
              </a:defRPr>
            </a:pPr>
          </a:p>
          <a:p>
            <a:pPr marL="285750" indent="-285750" defTabSz="457199">
              <a:lnSpc>
                <a:spcPct val="100000"/>
              </a:lnSpc>
              <a:spcBef>
                <a:spcPts val="500"/>
              </a:spcBef>
              <a:defRPr sz="2000">
                <a:latin typeface="Arial"/>
                <a:ea typeface="Arial"/>
                <a:cs typeface="Arial"/>
                <a:sym typeface="Arial"/>
              </a:defRPr>
            </a:pPr>
          </a:p>
          <a:p>
            <a:pPr marL="285750" indent="-285750" defTabSz="457199">
              <a:lnSpc>
                <a:spcPct val="100000"/>
              </a:lnSpc>
              <a:spcBef>
                <a:spcPts val="500"/>
              </a:spcBef>
              <a:defRPr sz="2000">
                <a:latin typeface="Arial"/>
                <a:ea typeface="Arial"/>
                <a:cs typeface="Arial"/>
                <a:sym typeface="Arial"/>
              </a:defRPr>
            </a:pPr>
            <a:r>
              <a:t>In a convolutional network, similarly:</a:t>
            </a:r>
          </a:p>
        </p:txBody>
      </p:sp>
      <p:pic>
        <p:nvPicPr>
          <p:cNvPr id="363" name="Image" descr="Image"/>
          <p:cNvPicPr>
            <a:picLocks noChangeAspect="1"/>
          </p:cNvPicPr>
          <p:nvPr/>
        </p:nvPicPr>
        <p:blipFill>
          <a:blip r:embed="rId3">
            <a:extLst/>
          </a:blip>
          <a:stretch>
            <a:fillRect/>
          </a:stretch>
        </p:blipFill>
        <p:spPr>
          <a:xfrm>
            <a:off x="8685124" y="2475760"/>
            <a:ext cx="2475563" cy="1537114"/>
          </a:xfrm>
          <a:prstGeom prst="rect">
            <a:avLst/>
          </a:prstGeom>
          <a:ln w="12700">
            <a:miter lim="400000"/>
          </a:ln>
        </p:spPr>
      </p:pic>
      <p:pic>
        <p:nvPicPr>
          <p:cNvPr id="364" name="Image" descr="Image"/>
          <p:cNvPicPr>
            <a:picLocks noChangeAspect="1"/>
          </p:cNvPicPr>
          <p:nvPr/>
        </p:nvPicPr>
        <p:blipFill>
          <a:blip r:embed="rId4">
            <a:extLst/>
          </a:blip>
          <a:stretch>
            <a:fillRect/>
          </a:stretch>
        </p:blipFill>
        <p:spPr>
          <a:xfrm>
            <a:off x="3787003" y="1729415"/>
            <a:ext cx="2246487" cy="530667"/>
          </a:xfrm>
          <a:prstGeom prst="rect">
            <a:avLst/>
          </a:prstGeom>
          <a:ln w="12700">
            <a:miter lim="400000"/>
          </a:ln>
        </p:spPr>
      </p:pic>
      <p:pic>
        <p:nvPicPr>
          <p:cNvPr id="365" name="Image" descr="Image"/>
          <p:cNvPicPr>
            <a:picLocks noChangeAspect="1"/>
          </p:cNvPicPr>
          <p:nvPr/>
        </p:nvPicPr>
        <p:blipFill>
          <a:blip r:embed="rId5">
            <a:extLst/>
          </a:blip>
          <a:stretch>
            <a:fillRect/>
          </a:stretch>
        </p:blipFill>
        <p:spPr>
          <a:xfrm>
            <a:off x="3990355" y="3073328"/>
            <a:ext cx="3444904" cy="321843"/>
          </a:xfrm>
          <a:prstGeom prst="rect">
            <a:avLst/>
          </a:prstGeom>
          <a:ln w="12700">
            <a:miter lim="400000"/>
          </a:ln>
        </p:spPr>
      </p:pic>
      <p:pic>
        <p:nvPicPr>
          <p:cNvPr id="366" name="Image" descr="Image"/>
          <p:cNvPicPr>
            <a:picLocks noChangeAspect="1"/>
          </p:cNvPicPr>
          <p:nvPr/>
        </p:nvPicPr>
        <p:blipFill>
          <a:blip r:embed="rId6">
            <a:extLst/>
          </a:blip>
          <a:stretch>
            <a:fillRect/>
          </a:stretch>
        </p:blipFill>
        <p:spPr>
          <a:xfrm>
            <a:off x="3867211" y="3426414"/>
            <a:ext cx="1627955" cy="434122"/>
          </a:xfrm>
          <a:prstGeom prst="rect">
            <a:avLst/>
          </a:prstGeom>
          <a:ln w="12700">
            <a:miter lim="400000"/>
          </a:ln>
        </p:spPr>
      </p:pic>
      <p:pic>
        <p:nvPicPr>
          <p:cNvPr id="367" name="Image" descr="Image"/>
          <p:cNvPicPr>
            <a:picLocks noChangeAspect="1"/>
          </p:cNvPicPr>
          <p:nvPr/>
        </p:nvPicPr>
        <p:blipFill>
          <a:blip r:embed="rId7">
            <a:extLst/>
          </a:blip>
          <a:stretch>
            <a:fillRect/>
          </a:stretch>
        </p:blipFill>
        <p:spPr>
          <a:xfrm>
            <a:off x="3875256" y="4321323"/>
            <a:ext cx="1852101" cy="611544"/>
          </a:xfrm>
          <a:prstGeom prst="rect">
            <a:avLst/>
          </a:prstGeom>
          <a:ln w="12700">
            <a:miter lim="400000"/>
          </a:ln>
        </p:spPr>
      </p:pic>
      <p:sp>
        <p:nvSpPr>
          <p:cNvPr id="368" name="parent network"/>
          <p:cNvSpPr txBox="1"/>
          <p:nvPr/>
        </p:nvSpPr>
        <p:spPr>
          <a:xfrm>
            <a:off x="8843319" y="2215557"/>
            <a:ext cx="1538271" cy="234417"/>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spAutoFit/>
          </a:bodyPr>
          <a:lstStyle>
            <a:lvl1pPr>
              <a:defRPr>
                <a:solidFill>
                  <a:srgbClr val="000000"/>
                </a:solidFill>
                <a:latin typeface="Arial"/>
                <a:ea typeface="Arial"/>
                <a:cs typeface="Arial"/>
                <a:sym typeface="Arial"/>
              </a:defRPr>
            </a:lvl1pPr>
          </a:lstStyle>
          <a:p>
            <a:pPr/>
            <a:r>
              <a:t>parent network</a:t>
            </a:r>
          </a:p>
        </p:txBody>
      </p:sp>
      <p:sp>
        <p:nvSpPr>
          <p:cNvPr id="369" name="child network"/>
          <p:cNvSpPr txBox="1"/>
          <p:nvPr/>
        </p:nvSpPr>
        <p:spPr>
          <a:xfrm>
            <a:off x="8843319" y="4239400"/>
            <a:ext cx="1538271" cy="234416"/>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spAutoFit/>
          </a:bodyPr>
          <a:lstStyle>
            <a:lvl1pPr>
              <a:defRPr>
                <a:solidFill>
                  <a:srgbClr val="000000"/>
                </a:solidFill>
                <a:latin typeface="Arial"/>
                <a:ea typeface="Arial"/>
                <a:cs typeface="Arial"/>
                <a:sym typeface="Arial"/>
              </a:defRPr>
            </a:lvl1pPr>
          </a:lstStyle>
          <a:p>
            <a:pPr/>
            <a:r>
              <a:t>child network</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73" name="Morphism algorithms: Solving matrix factorization for linear case"/>
          <p:cNvSpPr txBox="1"/>
          <p:nvPr>
            <p:ph type="title" idx="4294967295"/>
          </p:nvPr>
        </p:nvSpPr>
        <p:spPr>
          <a:xfrm>
            <a:off x="466673" y="602049"/>
            <a:ext cx="10565415" cy="671569"/>
          </a:xfrm>
          <a:prstGeom prst="rect">
            <a:avLst/>
          </a:prstGeom>
        </p:spPr>
        <p:txBody>
          <a:bodyPr lIns="18516" tIns="18516" rIns="18516" bIns="18516" anchor="t"/>
          <a:lstStyle>
            <a:lvl1pPr defTabSz="457199">
              <a:lnSpc>
                <a:spcPct val="100000"/>
              </a:lnSpc>
              <a:defRPr b="1" sz="2600">
                <a:latin typeface="Arial"/>
                <a:ea typeface="Arial"/>
                <a:cs typeface="Arial"/>
                <a:sym typeface="Arial"/>
              </a:defRPr>
            </a:lvl1pPr>
          </a:lstStyle>
          <a:p>
            <a:pPr/>
            <a:r>
              <a:t>Morphism algorithms: Solving matrix factorization for linear case</a:t>
            </a:r>
          </a:p>
        </p:txBody>
      </p:sp>
      <p:sp>
        <p:nvSpPr>
          <p:cNvPr id="374" name="Desiderata for morphism algorithms…"/>
          <p:cNvSpPr txBox="1"/>
          <p:nvPr>
            <p:ph type="body" sz="half" idx="4294967295"/>
          </p:nvPr>
        </p:nvSpPr>
        <p:spPr>
          <a:xfrm>
            <a:off x="893616" y="1566798"/>
            <a:ext cx="5439896" cy="3431952"/>
          </a:xfrm>
          <a:prstGeom prst="rect">
            <a:avLst/>
          </a:prstGeom>
        </p:spPr>
        <p:txBody>
          <a:bodyPr lIns="18516" tIns="18516" rIns="18516" bIns="18516"/>
          <a:lstStyle/>
          <a:p>
            <a:pPr marL="277177" indent="-277177" defTabSz="443483">
              <a:lnSpc>
                <a:spcPct val="100000"/>
              </a:lnSpc>
              <a:spcBef>
                <a:spcPts val="500"/>
              </a:spcBef>
              <a:defRPr sz="1940">
                <a:latin typeface="Arial"/>
                <a:ea typeface="Arial"/>
                <a:cs typeface="Arial"/>
                <a:sym typeface="Arial"/>
              </a:defRPr>
            </a:pPr>
            <a:r>
              <a:t>Desiderata for morphism algorithms</a:t>
            </a:r>
          </a:p>
          <a:p>
            <a:pPr lvl="1" marL="720661" indent="-277177" defTabSz="443483">
              <a:lnSpc>
                <a:spcPct val="100000"/>
              </a:lnSpc>
              <a:spcBef>
                <a:spcPts val="500"/>
              </a:spcBef>
              <a:defRPr sz="1940">
                <a:latin typeface="Arial"/>
                <a:ea typeface="Arial"/>
                <a:cs typeface="Arial"/>
                <a:sym typeface="Arial"/>
              </a:defRPr>
            </a:pPr>
            <a:r>
              <a:t>Parameters contain as many 0 as possible</a:t>
            </a:r>
          </a:p>
          <a:p>
            <a:pPr lvl="1" marL="720661" indent="-277177" defTabSz="443483">
              <a:lnSpc>
                <a:spcPct val="100000"/>
              </a:lnSpc>
              <a:spcBef>
                <a:spcPts val="500"/>
              </a:spcBef>
              <a:defRPr sz="1940">
                <a:latin typeface="Arial"/>
                <a:ea typeface="Arial"/>
                <a:cs typeface="Arial"/>
                <a:sym typeface="Arial"/>
              </a:defRPr>
            </a:pPr>
            <a:r>
              <a:t>Parameters need to be in a consistent scale</a:t>
            </a:r>
          </a:p>
          <a:p>
            <a:pPr lvl="1" marL="720661" indent="-277177" defTabSz="443483">
              <a:lnSpc>
                <a:spcPct val="100000"/>
              </a:lnSpc>
              <a:spcBef>
                <a:spcPts val="500"/>
              </a:spcBef>
              <a:defRPr sz="1940">
                <a:latin typeface="Arial"/>
                <a:ea typeface="Arial"/>
                <a:cs typeface="Arial"/>
                <a:sym typeface="Arial"/>
              </a:defRPr>
            </a:pPr>
          </a:p>
          <a:p>
            <a:pPr marL="277177" indent="-277177" defTabSz="443483">
              <a:lnSpc>
                <a:spcPct val="100000"/>
              </a:lnSpc>
              <a:spcBef>
                <a:spcPts val="500"/>
              </a:spcBef>
              <a:defRPr sz="1940">
                <a:latin typeface="Arial"/>
                <a:ea typeface="Arial"/>
                <a:cs typeface="Arial"/>
                <a:sym typeface="Arial"/>
              </a:defRPr>
            </a:pPr>
            <a:r>
              <a:t>Introduces two algorithms for morphism:</a:t>
            </a:r>
          </a:p>
          <a:p>
            <a:pPr lvl="1" marL="720661" indent="-277177" defTabSz="443483">
              <a:lnSpc>
                <a:spcPct val="100000"/>
              </a:lnSpc>
              <a:spcBef>
                <a:spcPts val="500"/>
              </a:spcBef>
              <a:defRPr sz="1940">
                <a:latin typeface="Arial"/>
                <a:ea typeface="Arial"/>
                <a:cs typeface="Arial"/>
                <a:sym typeface="Arial"/>
              </a:defRPr>
            </a:pPr>
            <a:r>
              <a:t>Initialize matrices with random noise</a:t>
            </a:r>
          </a:p>
          <a:p>
            <a:pPr lvl="1" marL="720661" indent="-277177" defTabSz="443483">
              <a:lnSpc>
                <a:spcPct val="100000"/>
              </a:lnSpc>
              <a:spcBef>
                <a:spcPts val="500"/>
              </a:spcBef>
              <a:defRPr sz="1940">
                <a:latin typeface="Arial"/>
                <a:ea typeface="Arial"/>
                <a:cs typeface="Arial"/>
                <a:sym typeface="Arial"/>
              </a:defRPr>
            </a:pPr>
            <a:r>
              <a:t>Iteratively perform the decomposition/deconvolution for one layer with another layer fixed</a:t>
            </a:r>
          </a:p>
        </p:txBody>
      </p:sp>
      <p:sp>
        <p:nvSpPr>
          <p:cNvPr id="375" name="source: “Network morphism”, Wei et al. 2016"/>
          <p:cNvSpPr txBox="1"/>
          <p:nvPr/>
        </p:nvSpPr>
        <p:spPr>
          <a:xfrm>
            <a:off x="574392" y="6151796"/>
            <a:ext cx="4497176" cy="234417"/>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spAutoFit/>
          </a:bodyPr>
          <a:lstStyle>
            <a:lvl1pPr>
              <a:defRPr i="1">
                <a:solidFill>
                  <a:srgbClr val="000000"/>
                </a:solidFill>
                <a:latin typeface="Arial"/>
                <a:ea typeface="Arial"/>
                <a:cs typeface="Arial"/>
                <a:sym typeface="Arial"/>
              </a:defRPr>
            </a:lvl1pPr>
          </a:lstStyle>
          <a:p>
            <a:pPr/>
            <a:r>
              <a:t>source: “Network morphism”, Wei et al. 2016</a:t>
            </a:r>
          </a:p>
        </p:txBody>
      </p:sp>
      <p:pic>
        <p:nvPicPr>
          <p:cNvPr id="376" name="Image" descr="Image"/>
          <p:cNvPicPr>
            <a:picLocks noChangeAspect="1"/>
          </p:cNvPicPr>
          <p:nvPr/>
        </p:nvPicPr>
        <p:blipFill>
          <a:blip r:embed="rId3">
            <a:extLst/>
          </a:blip>
          <a:stretch>
            <a:fillRect/>
          </a:stretch>
        </p:blipFill>
        <p:spPr>
          <a:xfrm>
            <a:off x="6796477" y="1533755"/>
            <a:ext cx="3913583" cy="2753569"/>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80" name="Morphism algorithm: Handling non-linear case"/>
          <p:cNvSpPr txBox="1"/>
          <p:nvPr>
            <p:ph type="title" idx="4294967295"/>
          </p:nvPr>
        </p:nvSpPr>
        <p:spPr>
          <a:xfrm>
            <a:off x="504225" y="589531"/>
            <a:ext cx="8598184" cy="857571"/>
          </a:xfrm>
          <a:prstGeom prst="rect">
            <a:avLst/>
          </a:prstGeom>
        </p:spPr>
        <p:txBody>
          <a:bodyPr lIns="18516" tIns="18516" rIns="18516" bIns="18516" anchor="t"/>
          <a:lstStyle>
            <a:lvl1pPr defTabSz="457199">
              <a:lnSpc>
                <a:spcPct val="100000"/>
              </a:lnSpc>
              <a:defRPr b="1" sz="3000">
                <a:latin typeface="Arial"/>
                <a:ea typeface="Arial"/>
                <a:cs typeface="Arial"/>
                <a:sym typeface="Arial"/>
              </a:defRPr>
            </a:lvl1pPr>
          </a:lstStyle>
          <a:p>
            <a:pPr/>
            <a:r>
              <a:t>Morphism algorithm: Handling non-linear case</a:t>
            </a:r>
          </a:p>
        </p:txBody>
      </p:sp>
      <p:sp>
        <p:nvSpPr>
          <p:cNvPr id="381" name="With a non-linear activation function     :…"/>
          <p:cNvSpPr txBox="1"/>
          <p:nvPr>
            <p:ph type="body" sz="half" idx="4294967295"/>
          </p:nvPr>
        </p:nvSpPr>
        <p:spPr>
          <a:xfrm>
            <a:off x="843547" y="1684226"/>
            <a:ext cx="6908324" cy="3754081"/>
          </a:xfrm>
          <a:prstGeom prst="rect">
            <a:avLst/>
          </a:prstGeom>
        </p:spPr>
        <p:txBody>
          <a:bodyPr lIns="18516" tIns="18516" rIns="18516" bIns="18516"/>
          <a:lstStyle/>
          <a:p>
            <a:pPr marL="285750" indent="-285750" defTabSz="457199">
              <a:lnSpc>
                <a:spcPct val="100000"/>
              </a:lnSpc>
              <a:spcBef>
                <a:spcPts val="500"/>
              </a:spcBef>
              <a:defRPr sz="2000">
                <a:latin typeface="Arial"/>
                <a:ea typeface="Arial"/>
                <a:cs typeface="Arial"/>
                <a:sym typeface="Arial"/>
              </a:defRPr>
            </a:pPr>
            <a:r>
              <a:t>With a non-linear activation function     :</a:t>
            </a:r>
          </a:p>
          <a:p>
            <a:pPr marL="285750" indent="-285750" defTabSz="457199">
              <a:lnSpc>
                <a:spcPct val="100000"/>
              </a:lnSpc>
              <a:spcBef>
                <a:spcPts val="500"/>
              </a:spcBef>
              <a:defRPr sz="2000">
                <a:latin typeface="Arial"/>
                <a:ea typeface="Arial"/>
                <a:cs typeface="Arial"/>
                <a:sym typeface="Arial"/>
              </a:defRPr>
            </a:pPr>
          </a:p>
          <a:p>
            <a:pPr marL="285750" indent="-285750" defTabSz="457199">
              <a:lnSpc>
                <a:spcPct val="100000"/>
              </a:lnSpc>
              <a:spcBef>
                <a:spcPts val="500"/>
              </a:spcBef>
              <a:defRPr sz="2000">
                <a:latin typeface="Arial"/>
                <a:ea typeface="Arial"/>
                <a:cs typeface="Arial"/>
                <a:sym typeface="Arial"/>
              </a:defRPr>
            </a:pPr>
          </a:p>
          <a:p>
            <a:pPr marL="285750" indent="-285750" defTabSz="457199">
              <a:lnSpc>
                <a:spcPct val="100000"/>
              </a:lnSpc>
              <a:spcBef>
                <a:spcPts val="500"/>
              </a:spcBef>
              <a:defRPr sz="2000">
                <a:latin typeface="Arial"/>
                <a:ea typeface="Arial"/>
                <a:cs typeface="Arial"/>
                <a:sym typeface="Arial"/>
              </a:defRPr>
            </a:pPr>
            <a:r>
              <a:t>Define a family of P-activation function to handle arbitrary continuous non-linear activation         is the identity mapping:</a:t>
            </a:r>
          </a:p>
          <a:p>
            <a:pPr marL="285750" indent="-285750" defTabSz="457199">
              <a:lnSpc>
                <a:spcPct val="100000"/>
              </a:lnSpc>
              <a:spcBef>
                <a:spcPts val="500"/>
              </a:spcBef>
              <a:defRPr sz="2000">
                <a:latin typeface="Arial"/>
                <a:ea typeface="Arial"/>
                <a:cs typeface="Arial"/>
                <a:sym typeface="Arial"/>
              </a:defRPr>
            </a:pPr>
          </a:p>
          <a:p>
            <a:pPr marL="285750" indent="-285750" defTabSz="457199">
              <a:lnSpc>
                <a:spcPct val="100000"/>
              </a:lnSpc>
              <a:spcBef>
                <a:spcPts val="500"/>
              </a:spcBef>
              <a:defRPr sz="2000">
                <a:latin typeface="Arial"/>
                <a:ea typeface="Arial"/>
                <a:cs typeface="Arial"/>
                <a:sym typeface="Arial"/>
              </a:defRPr>
            </a:pPr>
          </a:p>
          <a:p>
            <a:pPr marL="285750" indent="-285750" defTabSz="457199">
              <a:lnSpc>
                <a:spcPct val="100000"/>
              </a:lnSpc>
              <a:spcBef>
                <a:spcPts val="500"/>
              </a:spcBef>
              <a:defRPr sz="2000">
                <a:latin typeface="Arial"/>
                <a:ea typeface="Arial"/>
                <a:cs typeface="Arial"/>
                <a:sym typeface="Arial"/>
              </a:defRPr>
            </a:pPr>
            <a:r>
              <a:t>Activations in yellow needs to be set as linear </a:t>
            </a:r>
          </a:p>
          <a:p>
            <a:pPr marL="0" indent="0" defTabSz="457199">
              <a:lnSpc>
                <a:spcPct val="100000"/>
              </a:lnSpc>
              <a:spcBef>
                <a:spcPts val="500"/>
              </a:spcBef>
              <a:buSzTx/>
              <a:buFontTx/>
              <a:buNone/>
              <a:defRPr sz="2000">
                <a:latin typeface="Arial"/>
                <a:ea typeface="Arial"/>
                <a:cs typeface="Arial"/>
                <a:sym typeface="Arial"/>
              </a:defRPr>
            </a:pPr>
            <a:r>
              <a:t>    at the beginning, then grow into a non-linear</a:t>
            </a:r>
          </a:p>
        </p:txBody>
      </p:sp>
      <p:pic>
        <p:nvPicPr>
          <p:cNvPr id="382" name="Image" descr="Image"/>
          <p:cNvPicPr>
            <a:picLocks noChangeAspect="1"/>
          </p:cNvPicPr>
          <p:nvPr/>
        </p:nvPicPr>
        <p:blipFill>
          <a:blip r:embed="rId3">
            <a:extLst/>
          </a:blip>
          <a:stretch>
            <a:fillRect/>
          </a:stretch>
        </p:blipFill>
        <p:spPr>
          <a:xfrm>
            <a:off x="6533210" y="3767439"/>
            <a:ext cx="4815209" cy="2197711"/>
          </a:xfrm>
          <a:prstGeom prst="rect">
            <a:avLst/>
          </a:prstGeom>
          <a:ln w="12700">
            <a:miter lim="400000"/>
          </a:ln>
        </p:spPr>
      </p:pic>
      <p:pic>
        <p:nvPicPr>
          <p:cNvPr id="383" name="phi.pdf" descr="phi.pdf"/>
          <p:cNvPicPr>
            <a:picLocks noChangeAspect="1"/>
          </p:cNvPicPr>
          <p:nvPr/>
        </p:nvPicPr>
        <p:blipFill>
          <a:blip r:embed="rId4">
            <a:extLst/>
          </a:blip>
          <a:stretch>
            <a:fillRect/>
          </a:stretch>
        </p:blipFill>
        <p:spPr>
          <a:xfrm>
            <a:off x="5230987" y="1670910"/>
            <a:ext cx="214958" cy="354679"/>
          </a:xfrm>
          <a:prstGeom prst="rect">
            <a:avLst/>
          </a:prstGeom>
          <a:ln w="12700">
            <a:miter lim="400000"/>
          </a:ln>
        </p:spPr>
      </p:pic>
      <p:pic>
        <p:nvPicPr>
          <p:cNvPr id="384" name="Image" descr="Image"/>
          <p:cNvPicPr>
            <a:picLocks noChangeAspect="1"/>
          </p:cNvPicPr>
          <p:nvPr/>
        </p:nvPicPr>
        <p:blipFill>
          <a:blip r:embed="rId5">
            <a:extLst/>
          </a:blip>
          <a:stretch>
            <a:fillRect/>
          </a:stretch>
        </p:blipFill>
        <p:spPr>
          <a:xfrm>
            <a:off x="2588423" y="2104628"/>
            <a:ext cx="3856784" cy="354648"/>
          </a:xfrm>
          <a:prstGeom prst="rect">
            <a:avLst/>
          </a:prstGeom>
          <a:ln w="12700">
            <a:miter lim="400000"/>
          </a:ln>
        </p:spPr>
      </p:pic>
      <p:pic>
        <p:nvPicPr>
          <p:cNvPr id="385" name="Image" descr="Image"/>
          <p:cNvPicPr>
            <a:picLocks noChangeAspect="1"/>
          </p:cNvPicPr>
          <p:nvPr/>
        </p:nvPicPr>
        <p:blipFill>
          <a:blip r:embed="rId6">
            <a:extLst/>
          </a:blip>
          <a:stretch>
            <a:fillRect/>
          </a:stretch>
        </p:blipFill>
        <p:spPr>
          <a:xfrm>
            <a:off x="2122890" y="3863232"/>
            <a:ext cx="3611080" cy="370157"/>
          </a:xfrm>
          <a:prstGeom prst="rect">
            <a:avLst/>
          </a:prstGeom>
          <a:ln w="12700">
            <a:miter lim="400000"/>
          </a:ln>
        </p:spPr>
      </p:pic>
      <p:pic>
        <p:nvPicPr>
          <p:cNvPr id="386" name="phi_id.pdf" descr="phi_id.pdf"/>
          <p:cNvPicPr>
            <a:picLocks noChangeAspect="1"/>
          </p:cNvPicPr>
          <p:nvPr/>
        </p:nvPicPr>
        <p:blipFill>
          <a:blip r:embed="rId7">
            <a:extLst/>
          </a:blip>
          <a:stretch>
            <a:fillRect/>
          </a:stretch>
        </p:blipFill>
        <p:spPr>
          <a:xfrm>
            <a:off x="4853974" y="3116961"/>
            <a:ext cx="337511" cy="247508"/>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90" name="Morphism algorithm: Other morphing"/>
          <p:cNvSpPr txBox="1"/>
          <p:nvPr>
            <p:ph type="title" idx="4294967295"/>
          </p:nvPr>
        </p:nvSpPr>
        <p:spPr>
          <a:xfrm>
            <a:off x="654435" y="564497"/>
            <a:ext cx="7986574" cy="853911"/>
          </a:xfrm>
          <a:prstGeom prst="rect">
            <a:avLst/>
          </a:prstGeom>
        </p:spPr>
        <p:txBody>
          <a:bodyPr lIns="18516" tIns="18516" rIns="18516" bIns="18516" anchor="t"/>
          <a:lstStyle>
            <a:lvl1pPr defTabSz="457199">
              <a:lnSpc>
                <a:spcPct val="100000"/>
              </a:lnSpc>
              <a:defRPr b="1" sz="2600">
                <a:latin typeface="Arial"/>
                <a:ea typeface="Arial"/>
                <a:cs typeface="Arial"/>
                <a:sym typeface="Arial"/>
              </a:defRPr>
            </a:lvl1pPr>
          </a:lstStyle>
          <a:p>
            <a:pPr/>
            <a:r>
              <a:t>Morphism algorithm: Other morphing</a:t>
            </a:r>
          </a:p>
        </p:txBody>
      </p:sp>
      <p:sp>
        <p:nvSpPr>
          <p:cNvPr id="391" name="Kernel size morphing…"/>
          <p:cNvSpPr txBox="1"/>
          <p:nvPr>
            <p:ph type="body" sz="half" idx="4294967295"/>
          </p:nvPr>
        </p:nvSpPr>
        <p:spPr>
          <a:xfrm>
            <a:off x="780959" y="1604350"/>
            <a:ext cx="6311687" cy="2691382"/>
          </a:xfrm>
          <a:prstGeom prst="rect">
            <a:avLst/>
          </a:prstGeom>
        </p:spPr>
        <p:txBody>
          <a:bodyPr lIns="18516" tIns="18516" rIns="18516" bIns="18516"/>
          <a:lstStyle/>
          <a:p>
            <a:pPr marL="285750" indent="-285750" defTabSz="457199">
              <a:lnSpc>
                <a:spcPct val="100000"/>
              </a:lnSpc>
              <a:spcBef>
                <a:spcPts val="500"/>
              </a:spcBef>
              <a:defRPr sz="2000">
                <a:latin typeface="Arial"/>
                <a:ea typeface="Arial"/>
                <a:cs typeface="Arial"/>
                <a:sym typeface="Arial"/>
              </a:defRPr>
            </a:pPr>
            <a:r>
              <a:t>Kernel size morphing</a:t>
            </a:r>
          </a:p>
          <a:p>
            <a:pPr lvl="1" marL="742950" indent="-285750" defTabSz="457199">
              <a:lnSpc>
                <a:spcPct val="100000"/>
              </a:lnSpc>
              <a:spcBef>
                <a:spcPts val="500"/>
              </a:spcBef>
              <a:defRPr sz="2000">
                <a:latin typeface="Arial"/>
                <a:ea typeface="Arial"/>
                <a:cs typeface="Arial"/>
                <a:sym typeface="Arial"/>
              </a:defRPr>
            </a:pPr>
            <a:r>
              <a:t>Both filters and blobs are padded with the same size of zeros to keep the final results unchanged</a:t>
            </a:r>
          </a:p>
          <a:p>
            <a:pPr marL="285750" indent="-285750" defTabSz="457199">
              <a:lnSpc>
                <a:spcPct val="100000"/>
              </a:lnSpc>
              <a:spcBef>
                <a:spcPts val="500"/>
              </a:spcBef>
              <a:defRPr sz="2000">
                <a:latin typeface="Arial"/>
                <a:ea typeface="Arial"/>
                <a:cs typeface="Arial"/>
                <a:sym typeface="Arial"/>
              </a:defRPr>
            </a:pPr>
            <a:r>
              <a:t>Subnet morphing</a:t>
            </a:r>
          </a:p>
        </p:txBody>
      </p:sp>
      <p:sp>
        <p:nvSpPr>
          <p:cNvPr id="392" name="source: “Network morphism”, Wei et al. 2016"/>
          <p:cNvSpPr txBox="1"/>
          <p:nvPr/>
        </p:nvSpPr>
        <p:spPr>
          <a:xfrm>
            <a:off x="599427" y="6201866"/>
            <a:ext cx="4497176" cy="234417"/>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spAutoFit/>
          </a:bodyPr>
          <a:lstStyle>
            <a:lvl1pPr>
              <a:defRPr i="1">
                <a:solidFill>
                  <a:srgbClr val="000000"/>
                </a:solidFill>
                <a:latin typeface="Arial"/>
                <a:ea typeface="Arial"/>
                <a:cs typeface="Arial"/>
                <a:sym typeface="Arial"/>
              </a:defRPr>
            </a:lvl1pPr>
          </a:lstStyle>
          <a:p>
            <a:pPr/>
            <a:r>
              <a:t>source: “Network morphism”, Wei et al. 2016</a:t>
            </a:r>
          </a:p>
        </p:txBody>
      </p:sp>
      <p:pic>
        <p:nvPicPr>
          <p:cNvPr id="393" name="Image" descr="Image"/>
          <p:cNvPicPr>
            <a:picLocks noChangeAspect="1"/>
          </p:cNvPicPr>
          <p:nvPr/>
        </p:nvPicPr>
        <p:blipFill>
          <a:blip r:embed="rId3">
            <a:extLst/>
          </a:blip>
          <a:stretch>
            <a:fillRect/>
          </a:stretch>
        </p:blipFill>
        <p:spPr>
          <a:xfrm>
            <a:off x="7377379" y="1759893"/>
            <a:ext cx="2988331" cy="1730865"/>
          </a:xfrm>
          <a:prstGeom prst="rect">
            <a:avLst/>
          </a:prstGeom>
          <a:ln w="12700">
            <a:miter lim="400000"/>
          </a:ln>
        </p:spPr>
      </p:pic>
      <p:pic>
        <p:nvPicPr>
          <p:cNvPr id="394" name="Image" descr="Image"/>
          <p:cNvPicPr>
            <a:picLocks noChangeAspect="1"/>
          </p:cNvPicPr>
          <p:nvPr/>
        </p:nvPicPr>
        <p:blipFill>
          <a:blip r:embed="rId4">
            <a:extLst/>
          </a:blip>
          <a:stretch>
            <a:fillRect/>
          </a:stretch>
        </p:blipFill>
        <p:spPr>
          <a:xfrm>
            <a:off x="1491424" y="3649179"/>
            <a:ext cx="7865992" cy="1880318"/>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DARTS: differentiable architecture search"/>
          <p:cNvSpPr txBox="1"/>
          <p:nvPr>
            <p:ph type="title" idx="4294967295"/>
          </p:nvPr>
        </p:nvSpPr>
        <p:spPr>
          <a:xfrm>
            <a:off x="704504" y="614566"/>
            <a:ext cx="8725741" cy="1022119"/>
          </a:xfrm>
          <a:prstGeom prst="rect">
            <a:avLst/>
          </a:prstGeom>
        </p:spPr>
        <p:txBody>
          <a:bodyPr lIns="18516" tIns="18516" rIns="18516" bIns="18516" anchor="t"/>
          <a:lstStyle>
            <a:lvl1pPr defTabSz="457199">
              <a:lnSpc>
                <a:spcPct val="100000"/>
              </a:lnSpc>
              <a:defRPr b="1" sz="2600">
                <a:latin typeface="Arial"/>
                <a:ea typeface="Arial"/>
                <a:cs typeface="Arial"/>
                <a:sym typeface="Arial"/>
              </a:defRPr>
            </a:lvl1pPr>
          </a:lstStyle>
          <a:p>
            <a:pPr/>
            <a:r>
              <a:t>DARTS: differentiable architecture search</a:t>
            </a:r>
          </a:p>
        </p:txBody>
      </p:sp>
      <p:sp>
        <p:nvSpPr>
          <p:cNvPr id="399" name="source: “DARTS: differentiable architecture search”, Liu et al. 2019"/>
          <p:cNvSpPr txBox="1"/>
          <p:nvPr/>
        </p:nvSpPr>
        <p:spPr>
          <a:xfrm>
            <a:off x="712084" y="5964035"/>
            <a:ext cx="7194980" cy="234416"/>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spAutoFit/>
          </a:bodyPr>
          <a:lstStyle>
            <a:lvl1pPr>
              <a:defRPr i="1">
                <a:solidFill>
                  <a:srgbClr val="000000"/>
                </a:solidFill>
                <a:latin typeface="Arial"/>
                <a:ea typeface="Arial"/>
                <a:cs typeface="Arial"/>
                <a:sym typeface="Arial"/>
              </a:defRPr>
            </a:lvl1pPr>
          </a:lstStyle>
          <a:p>
            <a:pPr/>
            <a:r>
              <a:t>source: “DARTS: differentiable architecture search”, Liu et al. 2019</a:t>
            </a:r>
          </a:p>
        </p:txBody>
      </p:sp>
      <p:sp>
        <p:nvSpPr>
          <p:cNvPr id="400" name="Search space…"/>
          <p:cNvSpPr txBox="1"/>
          <p:nvPr>
            <p:ph type="body" sz="half" idx="4294967295"/>
          </p:nvPr>
        </p:nvSpPr>
        <p:spPr>
          <a:xfrm>
            <a:off x="817853" y="1717007"/>
            <a:ext cx="6255607" cy="3833343"/>
          </a:xfrm>
          <a:prstGeom prst="rect">
            <a:avLst/>
          </a:prstGeom>
        </p:spPr>
        <p:txBody>
          <a:bodyPr lIns="18516" tIns="18516" rIns="18516" bIns="18516"/>
          <a:lstStyle/>
          <a:p>
            <a:pPr marL="285750" indent="-285750" defTabSz="457199">
              <a:lnSpc>
                <a:spcPct val="100000"/>
              </a:lnSpc>
              <a:spcBef>
                <a:spcPts val="500"/>
              </a:spcBef>
              <a:defRPr sz="2000">
                <a:latin typeface="Arial"/>
                <a:ea typeface="Arial"/>
                <a:cs typeface="Arial"/>
                <a:sym typeface="Arial"/>
              </a:defRPr>
            </a:pPr>
            <a:r>
              <a:t>Search space</a:t>
            </a:r>
          </a:p>
          <a:p>
            <a:pPr lvl="1" marL="742950" indent="-285750" defTabSz="457199">
              <a:lnSpc>
                <a:spcPct val="100000"/>
              </a:lnSpc>
              <a:spcBef>
                <a:spcPts val="500"/>
              </a:spcBef>
              <a:defRPr sz="2000">
                <a:latin typeface="Arial"/>
                <a:ea typeface="Arial"/>
                <a:cs typeface="Arial"/>
                <a:sym typeface="Arial"/>
              </a:defRPr>
            </a:pPr>
            <a:r>
              <a:t>The inner structure of a cell</a:t>
            </a:r>
          </a:p>
          <a:p>
            <a:pPr lvl="1" marL="742950" indent="-285750" defTabSz="457199">
              <a:lnSpc>
                <a:spcPct val="100000"/>
              </a:lnSpc>
              <a:spcBef>
                <a:spcPts val="500"/>
              </a:spcBef>
              <a:defRPr sz="2000">
                <a:latin typeface="Arial"/>
                <a:ea typeface="Arial"/>
                <a:cs typeface="Arial"/>
                <a:sym typeface="Arial"/>
              </a:defRPr>
            </a:pPr>
            <a:r>
              <a:t>Cell can be stacked into a CNN or recursively connected to an RNN</a:t>
            </a:r>
          </a:p>
          <a:p>
            <a:pPr lvl="1" marL="742950" indent="-285750" defTabSz="457199">
              <a:lnSpc>
                <a:spcPct val="100000"/>
              </a:lnSpc>
              <a:spcBef>
                <a:spcPts val="500"/>
              </a:spcBef>
              <a:defRPr sz="2000">
                <a:latin typeface="Arial"/>
                <a:ea typeface="Arial"/>
                <a:cs typeface="Arial"/>
                <a:sym typeface="Arial"/>
              </a:defRPr>
            </a:pPr>
          </a:p>
          <a:p>
            <a:pPr marL="285750" indent="-285750" defTabSz="457199">
              <a:lnSpc>
                <a:spcPct val="100000"/>
              </a:lnSpc>
              <a:spcBef>
                <a:spcPts val="500"/>
              </a:spcBef>
              <a:defRPr sz="2000">
                <a:latin typeface="Arial"/>
                <a:ea typeface="Arial"/>
                <a:cs typeface="Arial"/>
                <a:sym typeface="Arial"/>
              </a:defRPr>
            </a:pPr>
            <a:r>
              <a:t>Each intermediate node is computed based on all its predecessors</a:t>
            </a:r>
          </a:p>
        </p:txBody>
      </p:sp>
      <p:pic>
        <p:nvPicPr>
          <p:cNvPr id="401" name="Image" descr="Image"/>
          <p:cNvPicPr>
            <a:picLocks noChangeAspect="1"/>
          </p:cNvPicPr>
          <p:nvPr/>
        </p:nvPicPr>
        <p:blipFill>
          <a:blip r:embed="rId3">
            <a:extLst/>
          </a:blip>
          <a:stretch>
            <a:fillRect/>
          </a:stretch>
        </p:blipFill>
        <p:spPr>
          <a:xfrm>
            <a:off x="3819205" y="4224432"/>
            <a:ext cx="2496339" cy="823262"/>
          </a:xfrm>
          <a:prstGeom prst="rect">
            <a:avLst/>
          </a:prstGeom>
          <a:ln w="12700">
            <a:miter lim="400000"/>
          </a:ln>
        </p:spPr>
      </p:pic>
      <p:pic>
        <p:nvPicPr>
          <p:cNvPr id="402" name="Image" descr="Image"/>
          <p:cNvPicPr>
            <a:picLocks noChangeAspect="1"/>
          </p:cNvPicPr>
          <p:nvPr/>
        </p:nvPicPr>
        <p:blipFill>
          <a:blip r:embed="rId4">
            <a:extLst/>
          </a:blip>
          <a:stretch>
            <a:fillRect/>
          </a:stretch>
        </p:blipFill>
        <p:spPr>
          <a:xfrm>
            <a:off x="7841560" y="1559986"/>
            <a:ext cx="2231781" cy="2004228"/>
          </a:xfrm>
          <a:prstGeom prst="rect">
            <a:avLst/>
          </a:prstGeom>
          <a:ln w="12700">
            <a:miter lim="400000"/>
          </a:ln>
        </p:spPr>
      </p:pic>
      <p:pic>
        <p:nvPicPr>
          <p:cNvPr id="403" name="Image" descr="Image"/>
          <p:cNvPicPr>
            <a:picLocks noChangeAspect="1"/>
          </p:cNvPicPr>
          <p:nvPr/>
        </p:nvPicPr>
        <p:blipFill>
          <a:blip r:embed="rId5">
            <a:extLst/>
          </a:blip>
          <a:stretch>
            <a:fillRect/>
          </a:stretch>
        </p:blipFill>
        <p:spPr>
          <a:xfrm>
            <a:off x="7713382" y="3863626"/>
            <a:ext cx="1874523" cy="2165074"/>
          </a:xfrm>
          <a:prstGeom prst="rect">
            <a:avLst/>
          </a:prstGeom>
          <a:ln w="12700">
            <a:miter lim="400000"/>
          </a:ln>
        </p:spPr>
      </p:pic>
      <p:sp>
        <p:nvSpPr>
          <p:cNvPr id="404" name="LSTM cell"/>
          <p:cNvSpPr txBox="1"/>
          <p:nvPr/>
        </p:nvSpPr>
        <p:spPr>
          <a:xfrm>
            <a:off x="9295168" y="3001576"/>
            <a:ext cx="4497176" cy="234416"/>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spAutoFit/>
          </a:bodyPr>
          <a:lstStyle>
            <a:lvl1pPr>
              <a:defRPr b="1">
                <a:solidFill>
                  <a:srgbClr val="FF2600"/>
                </a:solidFill>
                <a:latin typeface="Arial"/>
                <a:ea typeface="Arial"/>
                <a:cs typeface="Arial"/>
                <a:sym typeface="Arial"/>
              </a:defRPr>
            </a:lvl1pPr>
          </a:lstStyle>
          <a:p>
            <a:pPr/>
            <a:r>
              <a:t>LSTM cell</a:t>
            </a:r>
          </a:p>
        </p:txBody>
      </p:sp>
      <p:sp>
        <p:nvSpPr>
          <p:cNvPr id="405" name="GRU cell"/>
          <p:cNvSpPr txBox="1"/>
          <p:nvPr/>
        </p:nvSpPr>
        <p:spPr>
          <a:xfrm>
            <a:off x="9515258" y="5671151"/>
            <a:ext cx="4497176" cy="234416"/>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spAutoFit/>
          </a:bodyPr>
          <a:lstStyle>
            <a:lvl1pPr>
              <a:defRPr b="1">
                <a:solidFill>
                  <a:srgbClr val="FF2600"/>
                </a:solidFill>
                <a:latin typeface="Arial"/>
                <a:ea typeface="Arial"/>
                <a:cs typeface="Arial"/>
                <a:sym typeface="Arial"/>
              </a:defRPr>
            </a:lvl1pPr>
          </a:lstStyle>
          <a:p>
            <a:pPr/>
            <a:r>
              <a:t>GRU cell</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 name="DARTS: differentiable architecture search"/>
          <p:cNvSpPr txBox="1"/>
          <p:nvPr>
            <p:ph type="title" idx="4294967295"/>
          </p:nvPr>
        </p:nvSpPr>
        <p:spPr>
          <a:xfrm>
            <a:off x="704504" y="589531"/>
            <a:ext cx="8236582" cy="730587"/>
          </a:xfrm>
          <a:prstGeom prst="rect">
            <a:avLst/>
          </a:prstGeom>
        </p:spPr>
        <p:txBody>
          <a:bodyPr lIns="18516" tIns="18516" rIns="18516" bIns="18516" anchor="t"/>
          <a:lstStyle>
            <a:lvl1pPr defTabSz="457199">
              <a:lnSpc>
                <a:spcPct val="100000"/>
              </a:lnSpc>
              <a:defRPr b="1" sz="2600">
                <a:latin typeface="Arial"/>
                <a:ea typeface="Arial"/>
                <a:cs typeface="Arial"/>
                <a:sym typeface="Arial"/>
              </a:defRPr>
            </a:lvl1pPr>
          </a:lstStyle>
          <a:p>
            <a:pPr/>
            <a:r>
              <a:t>DARTS: differentiable architecture search</a:t>
            </a:r>
          </a:p>
        </p:txBody>
      </p:sp>
      <p:sp>
        <p:nvSpPr>
          <p:cNvPr id="410" name="source: “DARTS: differentiable architecture search”, Liu et al. 2019"/>
          <p:cNvSpPr txBox="1"/>
          <p:nvPr/>
        </p:nvSpPr>
        <p:spPr>
          <a:xfrm>
            <a:off x="424182" y="6014104"/>
            <a:ext cx="6458554" cy="234417"/>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spAutoFit/>
          </a:bodyPr>
          <a:lstStyle>
            <a:lvl1pPr>
              <a:defRPr i="1">
                <a:solidFill>
                  <a:srgbClr val="000000"/>
                </a:solidFill>
                <a:latin typeface="Arial"/>
                <a:ea typeface="Arial"/>
                <a:cs typeface="Arial"/>
                <a:sym typeface="Arial"/>
              </a:defRPr>
            </a:lvl1pPr>
          </a:lstStyle>
          <a:p>
            <a:pPr/>
            <a:r>
              <a:t>source: “DARTS: differentiable architecture search”, Liu et al. 2019</a:t>
            </a:r>
          </a:p>
        </p:txBody>
      </p:sp>
      <p:pic>
        <p:nvPicPr>
          <p:cNvPr id="411" name="Image" descr="Image"/>
          <p:cNvPicPr>
            <a:picLocks noChangeAspect="1"/>
          </p:cNvPicPr>
          <p:nvPr/>
        </p:nvPicPr>
        <p:blipFill>
          <a:blip r:embed="rId3">
            <a:extLst/>
          </a:blip>
          <a:stretch>
            <a:fillRect/>
          </a:stretch>
        </p:blipFill>
        <p:spPr>
          <a:xfrm>
            <a:off x="7453321" y="2403446"/>
            <a:ext cx="4086105" cy="1922036"/>
          </a:xfrm>
          <a:prstGeom prst="rect">
            <a:avLst/>
          </a:prstGeom>
          <a:ln w="12700">
            <a:miter lim="400000"/>
          </a:ln>
        </p:spPr>
      </p:pic>
      <p:sp>
        <p:nvSpPr>
          <p:cNvPr id="412" name="Relax the discrete problem -&gt; continuous…"/>
          <p:cNvSpPr txBox="1"/>
          <p:nvPr>
            <p:ph type="body" sz="half" idx="4294967295"/>
          </p:nvPr>
        </p:nvSpPr>
        <p:spPr>
          <a:xfrm>
            <a:off x="924329" y="1677458"/>
            <a:ext cx="6034410" cy="3150248"/>
          </a:xfrm>
          <a:prstGeom prst="rect">
            <a:avLst/>
          </a:prstGeom>
        </p:spPr>
        <p:txBody>
          <a:bodyPr lIns="18516" tIns="18516" rIns="18516" bIns="18516"/>
          <a:lstStyle/>
          <a:p>
            <a:pPr marL="298173" indent="-298173" defTabSz="457199">
              <a:lnSpc>
                <a:spcPct val="100000"/>
              </a:lnSpc>
              <a:spcBef>
                <a:spcPts val="500"/>
              </a:spcBef>
              <a:defRPr sz="2000">
                <a:latin typeface="Arial"/>
                <a:ea typeface="Arial"/>
                <a:cs typeface="Arial"/>
                <a:sym typeface="Arial"/>
              </a:defRPr>
            </a:pPr>
            <a:r>
              <a:t>Relax the </a:t>
            </a:r>
            <a:r>
              <a:rPr b="1">
                <a:solidFill>
                  <a:srgbClr val="FF2600"/>
                </a:solidFill>
              </a:rPr>
              <a:t>discrete problem</a:t>
            </a:r>
            <a:r>
              <a:t> -&gt; continuous</a:t>
            </a:r>
          </a:p>
          <a:p>
            <a:pPr lvl="1" marL="755373" indent="-298173" defTabSz="457199">
              <a:lnSpc>
                <a:spcPct val="100000"/>
              </a:lnSpc>
              <a:spcBef>
                <a:spcPts val="500"/>
              </a:spcBef>
              <a:defRPr sz="2000">
                <a:latin typeface="Arial"/>
                <a:ea typeface="Arial"/>
                <a:cs typeface="Arial"/>
                <a:sym typeface="Arial"/>
              </a:defRPr>
            </a:pPr>
            <a:r>
              <a:t>One-shot model with continuous architecture weight      (mixing weight) for each operator:</a:t>
            </a:r>
          </a:p>
          <a:p>
            <a:pPr lvl="1" marL="755373" indent="-298173" defTabSz="457199">
              <a:lnSpc>
                <a:spcPct val="100000"/>
              </a:lnSpc>
              <a:spcBef>
                <a:spcPts val="500"/>
              </a:spcBef>
              <a:defRPr sz="2000">
                <a:latin typeface="Arial"/>
                <a:ea typeface="Arial"/>
                <a:cs typeface="Arial"/>
                <a:sym typeface="Arial"/>
              </a:defRPr>
            </a:pPr>
          </a:p>
          <a:p>
            <a:pPr lvl="1" marL="755373" indent="-298173" defTabSz="457199">
              <a:lnSpc>
                <a:spcPct val="100000"/>
              </a:lnSpc>
              <a:spcBef>
                <a:spcPts val="500"/>
              </a:spcBef>
              <a:defRPr sz="2000">
                <a:latin typeface="Arial"/>
                <a:ea typeface="Arial"/>
                <a:cs typeface="Arial"/>
                <a:sym typeface="Arial"/>
              </a:defRPr>
            </a:pPr>
          </a:p>
          <a:p>
            <a:pPr lvl="1" marL="755373" indent="-298173" defTabSz="457199">
              <a:lnSpc>
                <a:spcPct val="100000"/>
              </a:lnSpc>
              <a:spcBef>
                <a:spcPts val="500"/>
              </a:spcBef>
              <a:defRPr sz="2000">
                <a:latin typeface="Arial"/>
                <a:ea typeface="Arial"/>
                <a:cs typeface="Arial"/>
                <a:sym typeface="Arial"/>
              </a:defRPr>
            </a:pPr>
          </a:p>
          <a:p>
            <a:pPr lvl="1" marL="755373" indent="-298173" defTabSz="457199">
              <a:lnSpc>
                <a:spcPct val="100000"/>
              </a:lnSpc>
              <a:spcBef>
                <a:spcPts val="500"/>
              </a:spcBef>
              <a:defRPr sz="2000">
                <a:latin typeface="Arial"/>
                <a:ea typeface="Arial"/>
                <a:cs typeface="Arial"/>
                <a:sym typeface="Arial"/>
              </a:defRPr>
            </a:pPr>
            <a:r>
              <a:t>Solving a bi-level optimization problem</a:t>
            </a:r>
          </a:p>
        </p:txBody>
      </p:sp>
      <p:pic>
        <p:nvPicPr>
          <p:cNvPr id="413" name="Image" descr="Image"/>
          <p:cNvPicPr>
            <a:picLocks noChangeAspect="1"/>
          </p:cNvPicPr>
          <p:nvPr/>
        </p:nvPicPr>
        <p:blipFill>
          <a:blip r:embed="rId4">
            <a:extLst/>
          </a:blip>
          <a:stretch>
            <a:fillRect/>
          </a:stretch>
        </p:blipFill>
        <p:spPr>
          <a:xfrm>
            <a:off x="3361767" y="2887289"/>
            <a:ext cx="3723514" cy="806578"/>
          </a:xfrm>
          <a:prstGeom prst="rect">
            <a:avLst/>
          </a:prstGeom>
          <a:ln w="12700">
            <a:miter lim="400000"/>
          </a:ln>
        </p:spPr>
      </p:pic>
      <p:pic>
        <p:nvPicPr>
          <p:cNvPr id="414" name="alpha.pdf" descr="alpha.pdf"/>
          <p:cNvPicPr>
            <a:picLocks noChangeAspect="1"/>
          </p:cNvPicPr>
          <p:nvPr/>
        </p:nvPicPr>
        <p:blipFill>
          <a:blip r:embed="rId5">
            <a:extLst/>
          </a:blip>
          <a:stretch>
            <a:fillRect/>
          </a:stretch>
        </p:blipFill>
        <p:spPr>
          <a:xfrm>
            <a:off x="2551994" y="2445293"/>
            <a:ext cx="168857" cy="130481"/>
          </a:xfrm>
          <a:prstGeom prst="rect">
            <a:avLst/>
          </a:prstGeom>
          <a:ln w="12700">
            <a:miter lim="400000"/>
          </a:ln>
        </p:spPr>
      </p:pic>
      <p:pic>
        <p:nvPicPr>
          <p:cNvPr id="415" name="Image" descr="Image"/>
          <p:cNvPicPr>
            <a:picLocks noChangeAspect="1"/>
          </p:cNvPicPr>
          <p:nvPr/>
        </p:nvPicPr>
        <p:blipFill>
          <a:blip r:embed="rId6">
            <a:extLst/>
          </a:blip>
          <a:stretch>
            <a:fillRect/>
          </a:stretch>
        </p:blipFill>
        <p:spPr>
          <a:xfrm>
            <a:off x="3722043" y="4450697"/>
            <a:ext cx="3376101" cy="806578"/>
          </a:xfrm>
          <a:prstGeom prst="rect">
            <a:avLst/>
          </a:prstGeom>
          <a:ln w="12700">
            <a:miter lim="400000"/>
          </a:ln>
        </p:spPr>
      </p:pic>
      <p:sp>
        <p:nvSpPr>
          <p:cNvPr id="416" name="Iterative updating alpha and w using gradient based methods"/>
          <p:cNvSpPr txBox="1"/>
          <p:nvPr/>
        </p:nvSpPr>
        <p:spPr>
          <a:xfrm>
            <a:off x="8736820" y="4599632"/>
            <a:ext cx="1840496" cy="844017"/>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spAutoFit/>
          </a:bodyPr>
          <a:lstStyle>
            <a:lvl1pPr>
              <a:defRPr b="1">
                <a:solidFill>
                  <a:srgbClr val="FF2600"/>
                </a:solidFill>
                <a:latin typeface="Arial"/>
                <a:ea typeface="Arial"/>
                <a:cs typeface="Arial"/>
                <a:sym typeface="Arial"/>
              </a:defRPr>
            </a:lvl1pPr>
          </a:lstStyle>
          <a:p>
            <a:pPr/>
            <a:r>
              <a:t>Iterative updating alpha and w using gradient based methods</a:t>
            </a:r>
          </a:p>
        </p:txBody>
      </p:sp>
      <p:sp>
        <p:nvSpPr>
          <p:cNvPr id="417" name="3x3 col"/>
          <p:cNvSpPr txBox="1"/>
          <p:nvPr/>
        </p:nvSpPr>
        <p:spPr>
          <a:xfrm>
            <a:off x="8603370" y="1842657"/>
            <a:ext cx="430055" cy="437617"/>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spAutoFit/>
          </a:bodyPr>
          <a:lstStyle>
            <a:lvl1pPr>
              <a:defRPr b="1">
                <a:solidFill>
                  <a:srgbClr val="BBD877"/>
                </a:solidFill>
                <a:latin typeface="Arial"/>
                <a:ea typeface="Arial"/>
                <a:cs typeface="Arial"/>
                <a:sym typeface="Arial"/>
              </a:defRPr>
            </a:lvl1pPr>
          </a:lstStyle>
          <a:p>
            <a:pPr/>
            <a:r>
              <a:t>3x3 col</a:t>
            </a:r>
          </a:p>
        </p:txBody>
      </p:sp>
      <p:sp>
        <p:nvSpPr>
          <p:cNvPr id="418" name="maxpooling"/>
          <p:cNvSpPr txBox="1"/>
          <p:nvPr/>
        </p:nvSpPr>
        <p:spPr>
          <a:xfrm>
            <a:off x="9056810" y="1842657"/>
            <a:ext cx="879125" cy="437617"/>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spAutoFit/>
          </a:bodyPr>
          <a:lstStyle>
            <a:lvl1pPr>
              <a:defRPr b="1">
                <a:solidFill>
                  <a:srgbClr val="68B2D6"/>
                </a:solidFill>
                <a:latin typeface="Arial"/>
                <a:ea typeface="Arial"/>
                <a:cs typeface="Arial"/>
                <a:sym typeface="Arial"/>
              </a:defRPr>
            </a:lvl1pPr>
          </a:lstStyle>
          <a:p>
            <a:pPr/>
            <a:r>
              <a:t>maxpooling</a:t>
            </a:r>
          </a:p>
        </p:txBody>
      </p:sp>
      <p:sp>
        <p:nvSpPr>
          <p:cNvPr id="419" name="5x5 col"/>
          <p:cNvSpPr txBox="1"/>
          <p:nvPr/>
        </p:nvSpPr>
        <p:spPr>
          <a:xfrm>
            <a:off x="8175731" y="1842657"/>
            <a:ext cx="430054" cy="437617"/>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spAutoFit/>
          </a:bodyPr>
          <a:lstStyle>
            <a:lvl1pPr>
              <a:defRPr b="1">
                <a:solidFill>
                  <a:srgbClr val="E39481"/>
                </a:solidFill>
                <a:latin typeface="Arial"/>
                <a:ea typeface="Arial"/>
                <a:cs typeface="Arial"/>
                <a:sym typeface="Arial"/>
              </a:defRPr>
            </a:lvl1pPr>
          </a:lstStyle>
          <a:p>
            <a:pPr/>
            <a:r>
              <a:t>5x5 col</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3" name="Auto-Pytorch: Joint hyperparameter optimization and NAS"/>
          <p:cNvSpPr txBox="1"/>
          <p:nvPr>
            <p:ph type="title" idx="4294967295"/>
          </p:nvPr>
        </p:nvSpPr>
        <p:spPr>
          <a:xfrm>
            <a:off x="616882" y="501909"/>
            <a:ext cx="10467085" cy="928718"/>
          </a:xfrm>
          <a:prstGeom prst="rect">
            <a:avLst/>
          </a:prstGeom>
        </p:spPr>
        <p:txBody>
          <a:bodyPr lIns="18516" tIns="18516" rIns="18516" bIns="18516" anchor="t"/>
          <a:lstStyle>
            <a:lvl1pPr defTabSz="457199">
              <a:lnSpc>
                <a:spcPct val="100000"/>
              </a:lnSpc>
              <a:defRPr b="1" sz="2600">
                <a:latin typeface="Arial"/>
                <a:ea typeface="Arial"/>
                <a:cs typeface="Arial"/>
                <a:sym typeface="Arial"/>
              </a:defRPr>
            </a:lvl1pPr>
          </a:lstStyle>
          <a:p>
            <a:pPr/>
            <a:r>
              <a:t>Auto-Pytorch: Joint hyperparameter optimization and NAS</a:t>
            </a:r>
          </a:p>
        </p:txBody>
      </p:sp>
      <p:sp>
        <p:nvSpPr>
          <p:cNvPr id="424" name="Auto-pytorch-tabular: making deep learning easily accessible to tabular dataset for Pytorch…"/>
          <p:cNvSpPr txBox="1"/>
          <p:nvPr>
            <p:ph type="body" sz="half" idx="4294967295"/>
          </p:nvPr>
        </p:nvSpPr>
        <p:spPr>
          <a:xfrm>
            <a:off x="705855" y="1654420"/>
            <a:ext cx="5817272" cy="3209600"/>
          </a:xfrm>
          <a:prstGeom prst="rect">
            <a:avLst/>
          </a:prstGeom>
        </p:spPr>
        <p:txBody>
          <a:bodyPr lIns="18516" tIns="18516" rIns="18516" bIns="18516"/>
          <a:lstStyle/>
          <a:p>
            <a:pPr marL="285750" indent="-285750" defTabSz="457199">
              <a:lnSpc>
                <a:spcPct val="100000"/>
              </a:lnSpc>
              <a:spcBef>
                <a:spcPts val="500"/>
              </a:spcBef>
              <a:defRPr sz="2000">
                <a:latin typeface="Arial"/>
                <a:ea typeface="Arial"/>
                <a:cs typeface="Arial"/>
                <a:sym typeface="Arial"/>
              </a:defRPr>
            </a:pPr>
            <a:r>
              <a:t>Auto-pytorch-tabular: making deep learning easily accessible to tabular dataset for Pytorch</a:t>
            </a:r>
          </a:p>
          <a:p>
            <a:pPr marL="285750" indent="-285750" defTabSz="457199">
              <a:lnSpc>
                <a:spcPct val="100000"/>
              </a:lnSpc>
              <a:spcBef>
                <a:spcPts val="500"/>
              </a:spcBef>
              <a:defRPr sz="2000">
                <a:latin typeface="Arial"/>
                <a:ea typeface="Arial"/>
                <a:cs typeface="Arial"/>
                <a:sym typeface="Arial"/>
              </a:defRPr>
            </a:pPr>
          </a:p>
          <a:p>
            <a:pPr marL="285750" indent="-285750" defTabSz="457199">
              <a:lnSpc>
                <a:spcPct val="100000"/>
              </a:lnSpc>
              <a:spcBef>
                <a:spcPts val="500"/>
              </a:spcBef>
              <a:defRPr sz="2000">
                <a:latin typeface="Arial"/>
                <a:ea typeface="Arial"/>
                <a:cs typeface="Arial"/>
                <a:sym typeface="Arial"/>
              </a:defRPr>
            </a:pPr>
            <a:r>
              <a:t>Search space</a:t>
            </a:r>
          </a:p>
          <a:p>
            <a:pPr lvl="1" marL="742950" indent="-285750" defTabSz="457199">
              <a:lnSpc>
                <a:spcPct val="100000"/>
              </a:lnSpc>
              <a:spcBef>
                <a:spcPts val="500"/>
              </a:spcBef>
              <a:defRPr sz="2000">
                <a:latin typeface="Arial"/>
                <a:ea typeface="Arial"/>
                <a:cs typeface="Arial"/>
                <a:sym typeface="Arial"/>
              </a:defRPr>
            </a:pPr>
            <a:r>
              <a:t>7 hyper parameters</a:t>
            </a:r>
          </a:p>
          <a:p>
            <a:pPr lvl="1" marL="742950" indent="-285750" defTabSz="457199">
              <a:lnSpc>
                <a:spcPct val="100000"/>
              </a:lnSpc>
              <a:spcBef>
                <a:spcPts val="500"/>
              </a:spcBef>
              <a:defRPr sz="2000">
                <a:latin typeface="Arial"/>
                <a:ea typeface="Arial"/>
                <a:cs typeface="Arial"/>
                <a:sym typeface="Arial"/>
              </a:defRPr>
            </a:pPr>
            <a:r>
              <a:t>shaped MLP + shaped ResNet</a:t>
            </a:r>
          </a:p>
        </p:txBody>
      </p:sp>
      <p:sp>
        <p:nvSpPr>
          <p:cNvPr id="425" name="source: “Auto-PyTorch Tabular: Multi-Fidelity MetaLearning for Efficient and Robust AutoDL”, Zimmer et al. 2020"/>
          <p:cNvSpPr txBox="1"/>
          <p:nvPr/>
        </p:nvSpPr>
        <p:spPr>
          <a:xfrm>
            <a:off x="449217" y="5713686"/>
            <a:ext cx="8485795" cy="437616"/>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spAutoFit/>
          </a:bodyPr>
          <a:lstStyle>
            <a:lvl1pPr>
              <a:defRPr i="1">
                <a:solidFill>
                  <a:srgbClr val="000000"/>
                </a:solidFill>
                <a:latin typeface="Arial"/>
                <a:ea typeface="Arial"/>
                <a:cs typeface="Arial"/>
                <a:sym typeface="Arial"/>
              </a:defRPr>
            </a:lvl1pPr>
          </a:lstStyle>
          <a:p>
            <a:pPr/>
            <a:r>
              <a:t>source: “Auto-PyTorch Tabular: Multi-Fidelity MetaLearning for Efficient and Robust AutoDL”, Zimmer et al. 2020</a:t>
            </a:r>
          </a:p>
        </p:txBody>
      </p:sp>
      <p:pic>
        <p:nvPicPr>
          <p:cNvPr id="426" name="Image" descr="Image"/>
          <p:cNvPicPr>
            <a:picLocks noChangeAspect="1"/>
          </p:cNvPicPr>
          <p:nvPr/>
        </p:nvPicPr>
        <p:blipFill>
          <a:blip r:embed="rId3">
            <a:extLst/>
          </a:blip>
          <a:stretch>
            <a:fillRect/>
          </a:stretch>
        </p:blipFill>
        <p:spPr>
          <a:xfrm>
            <a:off x="7374161" y="1979148"/>
            <a:ext cx="3237404" cy="3186017"/>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 name="Deep learning on mobile/IoT devices"/>
          <p:cNvSpPr txBox="1"/>
          <p:nvPr>
            <p:ph type="title" idx="4294967295"/>
          </p:nvPr>
        </p:nvSpPr>
        <p:spPr>
          <a:xfrm>
            <a:off x="386860" y="528637"/>
            <a:ext cx="11012519" cy="1043022"/>
          </a:xfrm>
          <a:prstGeom prst="rect">
            <a:avLst/>
          </a:prstGeom>
        </p:spPr>
        <p:txBody>
          <a:bodyPr anchor="t"/>
          <a:lstStyle>
            <a:lvl1pPr defTabSz="457200">
              <a:lnSpc>
                <a:spcPct val="100000"/>
              </a:lnSpc>
              <a:defRPr b="1" sz="3000">
                <a:latin typeface="Arial"/>
                <a:ea typeface="Arial"/>
                <a:cs typeface="Arial"/>
                <a:sym typeface="Arial"/>
              </a:defRPr>
            </a:lvl1pPr>
          </a:lstStyle>
          <a:p>
            <a:pPr/>
            <a:r>
              <a:t>Deep learning on mobile/IoT devices</a:t>
            </a:r>
          </a:p>
        </p:txBody>
      </p:sp>
      <p:pic>
        <p:nvPicPr>
          <p:cNvPr id="124" name="Image" descr="Image"/>
          <p:cNvPicPr>
            <a:picLocks noChangeAspect="1"/>
          </p:cNvPicPr>
          <p:nvPr/>
        </p:nvPicPr>
        <p:blipFill>
          <a:blip r:embed="rId3">
            <a:extLst/>
          </a:blip>
          <a:stretch>
            <a:fillRect/>
          </a:stretch>
        </p:blipFill>
        <p:spPr>
          <a:xfrm>
            <a:off x="2906011" y="1764653"/>
            <a:ext cx="6379978" cy="4116438"/>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0" name="Auto-Keras"/>
          <p:cNvSpPr txBox="1"/>
          <p:nvPr>
            <p:ph type="title" idx="4294967295"/>
          </p:nvPr>
        </p:nvSpPr>
        <p:spPr>
          <a:xfrm>
            <a:off x="579330" y="702189"/>
            <a:ext cx="7118323" cy="794054"/>
          </a:xfrm>
          <a:prstGeom prst="rect">
            <a:avLst/>
          </a:prstGeom>
        </p:spPr>
        <p:txBody>
          <a:bodyPr lIns="18516" tIns="18516" rIns="18516" bIns="18516" anchor="t"/>
          <a:lstStyle>
            <a:lvl1pPr defTabSz="457199">
              <a:lnSpc>
                <a:spcPct val="100000"/>
              </a:lnSpc>
              <a:defRPr b="1" sz="2600">
                <a:latin typeface="Arial"/>
                <a:ea typeface="Arial"/>
                <a:cs typeface="Arial"/>
                <a:sym typeface="Arial"/>
              </a:defRPr>
            </a:lvl1pPr>
          </a:lstStyle>
          <a:p>
            <a:pPr/>
            <a:r>
              <a:t>Auto-Keras</a:t>
            </a:r>
          </a:p>
        </p:txBody>
      </p:sp>
      <p:sp>
        <p:nvSpPr>
          <p:cNvPr id="431" name="Proposes to use Bayesian optimization for neural architecture search…"/>
          <p:cNvSpPr txBox="1"/>
          <p:nvPr>
            <p:ph type="body" idx="4294967295"/>
          </p:nvPr>
        </p:nvSpPr>
        <p:spPr>
          <a:xfrm>
            <a:off x="843547" y="1795998"/>
            <a:ext cx="9765894" cy="3866619"/>
          </a:xfrm>
          <a:prstGeom prst="rect">
            <a:avLst/>
          </a:prstGeom>
        </p:spPr>
        <p:txBody>
          <a:bodyPr lIns="18516" tIns="18516" rIns="18516" bIns="18516"/>
          <a:lstStyle/>
          <a:p>
            <a:pPr marL="285750" indent="-285750" defTabSz="457199">
              <a:lnSpc>
                <a:spcPct val="100000"/>
              </a:lnSpc>
              <a:spcBef>
                <a:spcPts val="500"/>
              </a:spcBef>
              <a:defRPr sz="2000">
                <a:latin typeface="Arial"/>
                <a:ea typeface="Arial"/>
                <a:cs typeface="Arial"/>
                <a:sym typeface="Arial"/>
              </a:defRPr>
            </a:pPr>
            <a:r>
              <a:t>Proposes to use Bayesian optimization for neural architecture search</a:t>
            </a:r>
          </a:p>
          <a:p>
            <a:pPr marL="285750" indent="-285750" defTabSz="457199">
              <a:lnSpc>
                <a:spcPct val="100000"/>
              </a:lnSpc>
              <a:spcBef>
                <a:spcPts val="500"/>
              </a:spcBef>
              <a:defRPr sz="2000">
                <a:latin typeface="Arial"/>
                <a:ea typeface="Arial"/>
                <a:cs typeface="Arial"/>
                <a:sym typeface="Arial"/>
              </a:defRPr>
            </a:pPr>
            <a:r>
              <a:t>Challenge applying BO to NAS as BO is designed only for the Euclidean space</a:t>
            </a:r>
          </a:p>
          <a:p>
            <a:pPr lvl="1" marL="742950" indent="-285750" defTabSz="457199">
              <a:lnSpc>
                <a:spcPct val="100000"/>
              </a:lnSpc>
              <a:spcBef>
                <a:spcPts val="500"/>
              </a:spcBef>
              <a:defRPr sz="2000">
                <a:latin typeface="Arial"/>
                <a:ea typeface="Arial"/>
                <a:cs typeface="Arial"/>
                <a:sym typeface="Arial"/>
              </a:defRPr>
            </a:pPr>
            <a:r>
              <a:t>If BO samples an architecture, it may cause input shape inconsistency</a:t>
            </a:r>
          </a:p>
          <a:p>
            <a:pPr marL="285750" indent="-285750" defTabSz="457199">
              <a:lnSpc>
                <a:spcPct val="100000"/>
              </a:lnSpc>
              <a:spcBef>
                <a:spcPts val="500"/>
              </a:spcBef>
              <a:defRPr sz="2000">
                <a:latin typeface="Arial"/>
                <a:ea typeface="Arial"/>
                <a:cs typeface="Arial"/>
                <a:sym typeface="Arial"/>
              </a:defRPr>
            </a:pPr>
            <a:r>
              <a:t>Proposes an edit-distance neural network kernel</a:t>
            </a:r>
          </a:p>
          <a:p>
            <a:pPr marL="285750" indent="-285750" defTabSz="457199">
              <a:lnSpc>
                <a:spcPct val="100000"/>
              </a:lnSpc>
              <a:spcBef>
                <a:spcPts val="500"/>
              </a:spcBef>
              <a:defRPr sz="2000">
                <a:latin typeface="Arial"/>
                <a:ea typeface="Arial"/>
                <a:cs typeface="Arial"/>
                <a:sym typeface="Arial"/>
              </a:defRPr>
            </a:pPr>
          </a:p>
          <a:p>
            <a:pPr marL="285750" indent="-285750" defTabSz="457199">
              <a:lnSpc>
                <a:spcPct val="100000"/>
              </a:lnSpc>
              <a:spcBef>
                <a:spcPts val="500"/>
              </a:spcBef>
              <a:defRPr sz="2000">
                <a:latin typeface="Arial"/>
                <a:ea typeface="Arial"/>
                <a:cs typeface="Arial"/>
                <a:sym typeface="Arial"/>
              </a:defRPr>
            </a:pPr>
          </a:p>
          <a:p>
            <a:pPr marL="285750" indent="-285750" defTabSz="457199">
              <a:lnSpc>
                <a:spcPct val="100000"/>
              </a:lnSpc>
              <a:spcBef>
                <a:spcPts val="500"/>
              </a:spcBef>
              <a:defRPr sz="2000">
                <a:latin typeface="Arial"/>
                <a:ea typeface="Arial"/>
                <a:cs typeface="Arial"/>
                <a:sym typeface="Arial"/>
              </a:defRPr>
            </a:pPr>
            <a:r>
              <a:t>Use dynamic programming-based morphing:</a:t>
            </a:r>
          </a:p>
        </p:txBody>
      </p:sp>
      <p:sp>
        <p:nvSpPr>
          <p:cNvPr id="432" name="source: “Auto-Keras: An Efficient Neural Architecture Search System”, Jin et al. 2019"/>
          <p:cNvSpPr txBox="1"/>
          <p:nvPr/>
        </p:nvSpPr>
        <p:spPr>
          <a:xfrm>
            <a:off x="674531" y="5838860"/>
            <a:ext cx="8039790" cy="234417"/>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spAutoFit/>
          </a:bodyPr>
          <a:lstStyle>
            <a:lvl1pPr>
              <a:defRPr i="1">
                <a:solidFill>
                  <a:srgbClr val="000000"/>
                </a:solidFill>
                <a:latin typeface="Arial"/>
                <a:ea typeface="Arial"/>
                <a:cs typeface="Arial"/>
                <a:sym typeface="Arial"/>
              </a:defRPr>
            </a:lvl1pPr>
          </a:lstStyle>
          <a:p>
            <a:pPr/>
            <a:r>
              <a:t>source: “Auto-Keras: An Efficient Neural Architecture Search System”, Jin et al. 2019</a:t>
            </a:r>
          </a:p>
        </p:txBody>
      </p:sp>
      <p:pic>
        <p:nvPicPr>
          <p:cNvPr id="433" name="Image" descr="Image"/>
          <p:cNvPicPr>
            <a:picLocks noChangeAspect="1"/>
          </p:cNvPicPr>
          <p:nvPr/>
        </p:nvPicPr>
        <p:blipFill>
          <a:blip r:embed="rId3">
            <a:extLst/>
          </a:blip>
          <a:stretch>
            <a:fillRect/>
          </a:stretch>
        </p:blipFill>
        <p:spPr>
          <a:xfrm>
            <a:off x="4595989" y="3343421"/>
            <a:ext cx="2814337" cy="462356"/>
          </a:xfrm>
          <a:prstGeom prst="rect">
            <a:avLst/>
          </a:prstGeom>
          <a:ln w="12700">
            <a:miter lim="400000"/>
          </a:ln>
        </p:spPr>
      </p:pic>
      <p:pic>
        <p:nvPicPr>
          <p:cNvPr id="434" name="Image" descr="Image"/>
          <p:cNvPicPr>
            <a:picLocks noChangeAspect="1"/>
          </p:cNvPicPr>
          <p:nvPr/>
        </p:nvPicPr>
        <p:blipFill>
          <a:blip r:embed="rId4">
            <a:extLst/>
          </a:blip>
          <a:stretch>
            <a:fillRect/>
          </a:stretch>
        </p:blipFill>
        <p:spPr>
          <a:xfrm>
            <a:off x="3447672" y="4524413"/>
            <a:ext cx="5650582" cy="595811"/>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8" name="Auto-Weka"/>
          <p:cNvSpPr txBox="1"/>
          <p:nvPr>
            <p:ph type="title" idx="4294967295"/>
          </p:nvPr>
        </p:nvSpPr>
        <p:spPr>
          <a:xfrm>
            <a:off x="691987" y="602049"/>
            <a:ext cx="8043784" cy="1076088"/>
          </a:xfrm>
          <a:prstGeom prst="rect">
            <a:avLst/>
          </a:prstGeom>
        </p:spPr>
        <p:txBody>
          <a:bodyPr lIns="18516" tIns="18516" rIns="18516" bIns="18516" anchor="t"/>
          <a:lstStyle>
            <a:lvl1pPr defTabSz="457199">
              <a:lnSpc>
                <a:spcPct val="100000"/>
              </a:lnSpc>
              <a:defRPr b="1" sz="2600">
                <a:latin typeface="Arial"/>
                <a:ea typeface="Arial"/>
                <a:cs typeface="Arial"/>
                <a:sym typeface="Arial"/>
              </a:defRPr>
            </a:lvl1pPr>
          </a:lstStyle>
          <a:p>
            <a:pPr/>
            <a:r>
              <a:t>Auto-Weka</a:t>
            </a:r>
          </a:p>
        </p:txBody>
      </p:sp>
      <p:sp>
        <p:nvSpPr>
          <p:cNvPr id="439" name="Slide Number"/>
          <p:cNvSpPr txBox="1"/>
          <p:nvPr>
            <p:ph type="sldNum" sz="quarter" idx="4294967295"/>
          </p:nvPr>
        </p:nvSpPr>
        <p:spPr>
          <a:xfrm>
            <a:off x="7936417" y="4490498"/>
            <a:ext cx="267654" cy="250886"/>
          </a:xfrm>
          <a:prstGeom prst="rect">
            <a:avLst/>
          </a:prstGeom>
          <a:extLst>
            <a:ext uri="{C572A759-6A51-4108-AA02-DFA0A04FC94B}">
              <ma14:wrappingTextBoxFlag xmlns:ma14="http://schemas.microsoft.com/office/mac/drawingml/2011/main" val="1"/>
            </a:ext>
          </a:extLst>
        </p:spPr>
        <p:txBody>
          <a:bodyPr lIns="14466" tIns="14466" rIns="14466" bIns="14466" anchor="t"/>
          <a:lstStyle>
            <a:lvl1pPr algn="ctr" defTabSz="410765">
              <a:defRPr b="1" sz="1600">
                <a:solidFill>
                  <a:srgbClr val="000000"/>
                </a:solidFill>
                <a:latin typeface="Arial"/>
                <a:ea typeface="Arial"/>
                <a:cs typeface="Arial"/>
                <a:sym typeface="Arial"/>
              </a:defRPr>
            </a:lvl1pPr>
          </a:lstStyle>
          <a:p>
            <a:pPr/>
            <a:fld id="{86CB4B4D-7CA3-9044-876B-883B54F8677D}" type="slidenum"/>
          </a:p>
        </p:txBody>
      </p:sp>
      <p:sp>
        <p:nvSpPr>
          <p:cNvPr id="440" name="Combined algorithm selection and hyperparameter optimization problem (CASH) as computing…"/>
          <p:cNvSpPr txBox="1"/>
          <p:nvPr>
            <p:ph type="body" sz="quarter" idx="4294967295"/>
          </p:nvPr>
        </p:nvSpPr>
        <p:spPr>
          <a:xfrm>
            <a:off x="627167" y="1737504"/>
            <a:ext cx="4753372" cy="3382992"/>
          </a:xfrm>
          <a:prstGeom prst="rect">
            <a:avLst/>
          </a:prstGeom>
        </p:spPr>
        <p:txBody>
          <a:bodyPr lIns="18516" tIns="18516" rIns="18516" bIns="18516"/>
          <a:lstStyle/>
          <a:p>
            <a:pPr marL="265747" indent="-265747" defTabSz="425195">
              <a:lnSpc>
                <a:spcPct val="100000"/>
              </a:lnSpc>
              <a:spcBef>
                <a:spcPts val="500"/>
              </a:spcBef>
              <a:defRPr sz="1860">
                <a:latin typeface="Arial"/>
                <a:ea typeface="Arial"/>
                <a:cs typeface="Arial"/>
                <a:sym typeface="Arial"/>
              </a:defRPr>
            </a:pPr>
            <a:r>
              <a:t>Combined algorithm selection and hyperparameter optimization problem (CASH) as computing</a:t>
            </a:r>
          </a:p>
          <a:p>
            <a:pPr marL="265747" indent="-265747" defTabSz="425195">
              <a:lnSpc>
                <a:spcPct val="100000"/>
              </a:lnSpc>
              <a:spcBef>
                <a:spcPts val="500"/>
              </a:spcBef>
              <a:defRPr sz="1860">
                <a:latin typeface="Arial"/>
                <a:ea typeface="Arial"/>
                <a:cs typeface="Arial"/>
                <a:sym typeface="Arial"/>
              </a:defRPr>
            </a:pPr>
          </a:p>
          <a:p>
            <a:pPr marL="265747" indent="-265747" defTabSz="425195">
              <a:lnSpc>
                <a:spcPct val="100000"/>
              </a:lnSpc>
              <a:spcBef>
                <a:spcPts val="500"/>
              </a:spcBef>
              <a:defRPr sz="1860">
                <a:latin typeface="Arial"/>
                <a:ea typeface="Arial"/>
                <a:cs typeface="Arial"/>
                <a:sym typeface="Arial"/>
              </a:defRPr>
            </a:pPr>
          </a:p>
          <a:p>
            <a:pPr marL="265747" indent="-265747" defTabSz="425195">
              <a:lnSpc>
                <a:spcPct val="100000"/>
              </a:lnSpc>
              <a:spcBef>
                <a:spcPts val="500"/>
              </a:spcBef>
              <a:defRPr sz="1860">
                <a:latin typeface="Arial"/>
                <a:ea typeface="Arial"/>
                <a:cs typeface="Arial"/>
                <a:sym typeface="Arial"/>
              </a:defRPr>
            </a:pPr>
            <a:r>
              <a:t>Uses two hyperparameter optimization algorithm that can handle hyperparameter search in a hierarchical space</a:t>
            </a:r>
          </a:p>
          <a:p>
            <a:pPr lvl="1" marL="690943" indent="-265747" defTabSz="425195">
              <a:lnSpc>
                <a:spcPct val="100000"/>
              </a:lnSpc>
              <a:spcBef>
                <a:spcPts val="500"/>
              </a:spcBef>
              <a:defRPr sz="1860">
                <a:latin typeface="Arial"/>
                <a:ea typeface="Arial"/>
                <a:cs typeface="Arial"/>
                <a:sym typeface="Arial"/>
              </a:defRPr>
            </a:pPr>
            <a:r>
              <a:t>Sequential model-based configuration</a:t>
            </a:r>
          </a:p>
          <a:p>
            <a:pPr lvl="1" marL="690943" indent="-265747" defTabSz="425195">
              <a:lnSpc>
                <a:spcPct val="100000"/>
              </a:lnSpc>
              <a:spcBef>
                <a:spcPts val="500"/>
              </a:spcBef>
              <a:defRPr sz="1860">
                <a:latin typeface="Arial"/>
                <a:ea typeface="Arial"/>
                <a:cs typeface="Arial"/>
                <a:sym typeface="Arial"/>
              </a:defRPr>
            </a:pPr>
            <a:r>
              <a:t>Tree-structured Parzen estimator</a:t>
            </a:r>
          </a:p>
        </p:txBody>
      </p:sp>
      <p:sp>
        <p:nvSpPr>
          <p:cNvPr id="441" name="source: “Auto-WEKA: Combined Selection and Hyperparameter Optimization of Classification Algorithms”, Thornton et al. 2013"/>
          <p:cNvSpPr txBox="1"/>
          <p:nvPr/>
        </p:nvSpPr>
        <p:spPr>
          <a:xfrm>
            <a:off x="495846" y="5859267"/>
            <a:ext cx="8898214" cy="437616"/>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spAutoFit/>
          </a:bodyPr>
          <a:lstStyle>
            <a:lvl1pPr>
              <a:defRPr i="1">
                <a:solidFill>
                  <a:srgbClr val="000000"/>
                </a:solidFill>
                <a:latin typeface="Arial"/>
                <a:ea typeface="Arial"/>
                <a:cs typeface="Arial"/>
                <a:sym typeface="Arial"/>
              </a:defRPr>
            </a:lvl1pPr>
          </a:lstStyle>
          <a:p>
            <a:pPr/>
            <a:r>
              <a:t>source: “Auto-WEKA: Combined Selection and Hyperparameter Optimization of Classification Algorithms”, Thornton et al. 2013</a:t>
            </a:r>
          </a:p>
        </p:txBody>
      </p:sp>
      <p:pic>
        <p:nvPicPr>
          <p:cNvPr id="442" name="Image" descr="Image"/>
          <p:cNvPicPr>
            <a:picLocks noChangeAspect="1"/>
          </p:cNvPicPr>
          <p:nvPr/>
        </p:nvPicPr>
        <p:blipFill>
          <a:blip r:embed="rId3">
            <a:extLst/>
          </a:blip>
          <a:stretch>
            <a:fillRect/>
          </a:stretch>
        </p:blipFill>
        <p:spPr>
          <a:xfrm>
            <a:off x="2088706" y="2636881"/>
            <a:ext cx="3715701" cy="600743"/>
          </a:xfrm>
          <a:prstGeom prst="rect">
            <a:avLst/>
          </a:prstGeom>
          <a:ln w="12700">
            <a:miter lim="400000"/>
          </a:ln>
        </p:spPr>
      </p:pic>
      <p:pic>
        <p:nvPicPr>
          <p:cNvPr id="443" name="Image" descr="Image"/>
          <p:cNvPicPr>
            <a:picLocks noChangeAspect="1"/>
          </p:cNvPicPr>
          <p:nvPr/>
        </p:nvPicPr>
        <p:blipFill>
          <a:blip r:embed="rId4">
            <a:extLst/>
          </a:blip>
          <a:stretch>
            <a:fillRect/>
          </a:stretch>
        </p:blipFill>
        <p:spPr>
          <a:xfrm>
            <a:off x="6643196" y="1503524"/>
            <a:ext cx="4753372" cy="3520630"/>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7" name="Low-cost Proxy for NAS"/>
          <p:cNvSpPr txBox="1"/>
          <p:nvPr>
            <p:ph type="title" idx="4294967295"/>
          </p:nvPr>
        </p:nvSpPr>
        <p:spPr>
          <a:xfrm>
            <a:off x="579330" y="702189"/>
            <a:ext cx="7118323" cy="794054"/>
          </a:xfrm>
          <a:prstGeom prst="rect">
            <a:avLst/>
          </a:prstGeom>
        </p:spPr>
        <p:txBody>
          <a:bodyPr lIns="18516" tIns="18516" rIns="18516" bIns="18516" anchor="t"/>
          <a:lstStyle>
            <a:lvl1pPr defTabSz="457199">
              <a:lnSpc>
                <a:spcPct val="100000"/>
              </a:lnSpc>
              <a:defRPr b="1" sz="2600">
                <a:latin typeface="Arial"/>
                <a:ea typeface="Arial"/>
                <a:cs typeface="Arial"/>
                <a:sym typeface="Arial"/>
              </a:defRPr>
            </a:lvl1pPr>
          </a:lstStyle>
          <a:p>
            <a:pPr/>
            <a:r>
              <a:t>Low-cost Proxy for NAS</a:t>
            </a:r>
          </a:p>
        </p:txBody>
      </p:sp>
      <p:sp>
        <p:nvSpPr>
          <p:cNvPr id="448" name="source: “KNAS: Green Neural Architecture Search”, Xu et al. 2019"/>
          <p:cNvSpPr txBox="1"/>
          <p:nvPr/>
        </p:nvSpPr>
        <p:spPr>
          <a:xfrm>
            <a:off x="674531" y="5838860"/>
            <a:ext cx="8039790" cy="234417"/>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spAutoFit/>
          </a:bodyPr>
          <a:lstStyle>
            <a:lvl1pPr>
              <a:defRPr i="1">
                <a:solidFill>
                  <a:srgbClr val="000000"/>
                </a:solidFill>
                <a:latin typeface="Arial"/>
                <a:ea typeface="Arial"/>
                <a:cs typeface="Arial"/>
                <a:sym typeface="Arial"/>
              </a:defRPr>
            </a:lvl1pPr>
          </a:lstStyle>
          <a:p>
            <a:pPr/>
            <a:r>
              <a:t>source: “KNAS: Green Neural Architecture Search”, Xu et al. 2019</a:t>
            </a:r>
          </a:p>
        </p:txBody>
      </p:sp>
      <p:sp>
        <p:nvSpPr>
          <p:cNvPr id="449" name="NAS is expensive…"/>
          <p:cNvSpPr txBox="1"/>
          <p:nvPr>
            <p:ph type="body" sz="half" idx="4294967295"/>
          </p:nvPr>
        </p:nvSpPr>
        <p:spPr>
          <a:xfrm>
            <a:off x="843547" y="1795998"/>
            <a:ext cx="5423853" cy="3743107"/>
          </a:xfrm>
          <a:prstGeom prst="rect">
            <a:avLst/>
          </a:prstGeom>
        </p:spPr>
        <p:txBody>
          <a:bodyPr lIns="18516" tIns="18516" rIns="18516" bIns="18516"/>
          <a:lstStyle/>
          <a:p>
            <a:pPr marL="285750" indent="-285750" defTabSz="457199">
              <a:lnSpc>
                <a:spcPct val="100000"/>
              </a:lnSpc>
              <a:spcBef>
                <a:spcPts val="500"/>
              </a:spcBef>
              <a:defRPr sz="2000">
                <a:latin typeface="Arial"/>
                <a:ea typeface="Arial"/>
                <a:cs typeface="Arial"/>
                <a:sym typeface="Arial"/>
              </a:defRPr>
            </a:pPr>
            <a:r>
              <a:t>NAS is expensive</a:t>
            </a:r>
          </a:p>
          <a:p>
            <a:pPr marL="285750" indent="-285750" defTabSz="457199">
              <a:lnSpc>
                <a:spcPct val="100000"/>
              </a:lnSpc>
              <a:spcBef>
                <a:spcPts val="500"/>
              </a:spcBef>
              <a:defRPr sz="2000">
                <a:latin typeface="Arial"/>
                <a:ea typeface="Arial"/>
                <a:cs typeface="Arial"/>
                <a:sym typeface="Arial"/>
              </a:defRPr>
            </a:pPr>
          </a:p>
          <a:p>
            <a:pPr marL="285750" indent="-285750" defTabSz="457199">
              <a:lnSpc>
                <a:spcPct val="100000"/>
              </a:lnSpc>
              <a:spcBef>
                <a:spcPts val="500"/>
              </a:spcBef>
              <a:defRPr sz="2000">
                <a:latin typeface="Arial"/>
                <a:ea typeface="Arial"/>
                <a:cs typeface="Arial"/>
                <a:sym typeface="Arial"/>
              </a:defRPr>
            </a:pPr>
            <a:r>
              <a:t>Use a low-cost proxy for predicting and reducing the cost of NAS</a:t>
            </a:r>
          </a:p>
          <a:p>
            <a:pPr lvl="1" marL="742950" indent="-285750" defTabSz="457199">
              <a:lnSpc>
                <a:spcPct val="100000"/>
              </a:lnSpc>
              <a:spcBef>
                <a:spcPts val="500"/>
              </a:spcBef>
              <a:defRPr sz="2000">
                <a:latin typeface="Arial"/>
                <a:ea typeface="Arial"/>
                <a:cs typeface="Arial"/>
                <a:sym typeface="Arial"/>
              </a:defRPr>
            </a:pPr>
            <a:r>
              <a:t>Mean gram matrix can serve as the proxy [Yuan et al. 2016]</a:t>
            </a:r>
          </a:p>
          <a:p>
            <a:pPr lvl="1" marL="742950" indent="-285750" defTabSz="457199">
              <a:lnSpc>
                <a:spcPct val="100000"/>
              </a:lnSpc>
              <a:spcBef>
                <a:spcPts val="500"/>
              </a:spcBef>
              <a:defRPr sz="2000">
                <a:latin typeface="Arial"/>
                <a:ea typeface="Arial"/>
                <a:cs typeface="Arial"/>
                <a:sym typeface="Arial"/>
              </a:defRPr>
            </a:pPr>
          </a:p>
          <a:p>
            <a:pPr marL="285750" indent="-285750" defTabSz="457199">
              <a:lnSpc>
                <a:spcPct val="100000"/>
              </a:lnSpc>
              <a:spcBef>
                <a:spcPts val="500"/>
              </a:spcBef>
              <a:defRPr sz="2000">
                <a:latin typeface="Arial"/>
                <a:ea typeface="Arial"/>
                <a:cs typeface="Arial"/>
                <a:sym typeface="Arial"/>
              </a:defRPr>
            </a:pPr>
            <a:r>
              <a:t>Use gram matrix as the proxy to eliminate most candidate architecture and only use the top-k </a:t>
            </a:r>
          </a:p>
        </p:txBody>
      </p:sp>
      <p:pic>
        <p:nvPicPr>
          <p:cNvPr id="450" name="Image" descr="Image"/>
          <p:cNvPicPr>
            <a:picLocks noChangeAspect="1"/>
          </p:cNvPicPr>
          <p:nvPr/>
        </p:nvPicPr>
        <p:blipFill>
          <a:blip r:embed="rId3">
            <a:extLst/>
          </a:blip>
          <a:stretch>
            <a:fillRect/>
          </a:stretch>
        </p:blipFill>
        <p:spPr>
          <a:xfrm>
            <a:off x="6501357" y="1622445"/>
            <a:ext cx="4817478" cy="3613110"/>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4" name="Low-cost Proxy for NAS"/>
          <p:cNvSpPr txBox="1"/>
          <p:nvPr>
            <p:ph type="title" idx="4294967295"/>
          </p:nvPr>
        </p:nvSpPr>
        <p:spPr>
          <a:xfrm>
            <a:off x="579330" y="702189"/>
            <a:ext cx="7118323" cy="794054"/>
          </a:xfrm>
          <a:prstGeom prst="rect">
            <a:avLst/>
          </a:prstGeom>
        </p:spPr>
        <p:txBody>
          <a:bodyPr lIns="18516" tIns="18516" rIns="18516" bIns="18516" anchor="t"/>
          <a:lstStyle>
            <a:lvl1pPr defTabSz="457199">
              <a:lnSpc>
                <a:spcPct val="100000"/>
              </a:lnSpc>
              <a:defRPr b="1" sz="2600">
                <a:latin typeface="Arial"/>
                <a:ea typeface="Arial"/>
                <a:cs typeface="Arial"/>
                <a:sym typeface="Arial"/>
              </a:defRPr>
            </a:lvl1pPr>
          </a:lstStyle>
          <a:p>
            <a:pPr/>
            <a:r>
              <a:t>Low-cost Proxy for NAS</a:t>
            </a:r>
          </a:p>
        </p:txBody>
      </p:sp>
      <p:sp>
        <p:nvSpPr>
          <p:cNvPr id="455" name="source: “KNAS: Green Neural Architecture Search”, Xu et al. 2019"/>
          <p:cNvSpPr txBox="1"/>
          <p:nvPr/>
        </p:nvSpPr>
        <p:spPr>
          <a:xfrm>
            <a:off x="674531" y="5838860"/>
            <a:ext cx="8039790" cy="234417"/>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spAutoFit/>
          </a:bodyPr>
          <a:lstStyle>
            <a:lvl1pPr>
              <a:defRPr i="1">
                <a:solidFill>
                  <a:srgbClr val="000000"/>
                </a:solidFill>
                <a:latin typeface="Arial"/>
                <a:ea typeface="Arial"/>
                <a:cs typeface="Arial"/>
                <a:sym typeface="Arial"/>
              </a:defRPr>
            </a:lvl1pPr>
          </a:lstStyle>
          <a:p>
            <a:pPr/>
            <a:r>
              <a:t>source: “KNAS: Green Neural Architecture Search”, Xu et al. 2019</a:t>
            </a:r>
          </a:p>
        </p:txBody>
      </p:sp>
      <p:sp>
        <p:nvSpPr>
          <p:cNvPr id="456" name="NAS is expensive…"/>
          <p:cNvSpPr txBox="1"/>
          <p:nvPr>
            <p:ph type="body" sz="half" idx="4294967295"/>
          </p:nvPr>
        </p:nvSpPr>
        <p:spPr>
          <a:xfrm>
            <a:off x="843547" y="1795998"/>
            <a:ext cx="5423853" cy="3743107"/>
          </a:xfrm>
          <a:prstGeom prst="rect">
            <a:avLst/>
          </a:prstGeom>
        </p:spPr>
        <p:txBody>
          <a:bodyPr lIns="18516" tIns="18516" rIns="18516" bIns="18516"/>
          <a:lstStyle/>
          <a:p>
            <a:pPr marL="285750" indent="-285750" defTabSz="457199">
              <a:lnSpc>
                <a:spcPct val="100000"/>
              </a:lnSpc>
              <a:spcBef>
                <a:spcPts val="500"/>
              </a:spcBef>
              <a:defRPr sz="2000">
                <a:latin typeface="Arial"/>
                <a:ea typeface="Arial"/>
                <a:cs typeface="Arial"/>
                <a:sym typeface="Arial"/>
              </a:defRPr>
            </a:pPr>
            <a:r>
              <a:t>NAS is expensive</a:t>
            </a:r>
          </a:p>
          <a:p>
            <a:pPr marL="285750" indent="-285750" defTabSz="457199">
              <a:lnSpc>
                <a:spcPct val="100000"/>
              </a:lnSpc>
              <a:spcBef>
                <a:spcPts val="500"/>
              </a:spcBef>
              <a:defRPr sz="2000">
                <a:latin typeface="Arial"/>
                <a:ea typeface="Arial"/>
                <a:cs typeface="Arial"/>
                <a:sym typeface="Arial"/>
              </a:defRPr>
            </a:pPr>
          </a:p>
          <a:p>
            <a:pPr marL="285750" indent="-285750" defTabSz="457199">
              <a:lnSpc>
                <a:spcPct val="100000"/>
              </a:lnSpc>
              <a:spcBef>
                <a:spcPts val="500"/>
              </a:spcBef>
              <a:defRPr sz="2000">
                <a:latin typeface="Arial"/>
                <a:ea typeface="Arial"/>
                <a:cs typeface="Arial"/>
                <a:sym typeface="Arial"/>
              </a:defRPr>
            </a:pPr>
            <a:r>
              <a:t>Use a low-cost proxy for predicting and reducing the cost of NAS</a:t>
            </a:r>
          </a:p>
          <a:p>
            <a:pPr lvl="1" marL="742950" indent="-285750" defTabSz="457199">
              <a:lnSpc>
                <a:spcPct val="100000"/>
              </a:lnSpc>
              <a:spcBef>
                <a:spcPts val="500"/>
              </a:spcBef>
              <a:defRPr sz="2000">
                <a:latin typeface="Arial"/>
                <a:ea typeface="Arial"/>
                <a:cs typeface="Arial"/>
                <a:sym typeface="Arial"/>
              </a:defRPr>
            </a:pPr>
            <a:r>
              <a:t>Mean gram matrix can serve as the proxy [Yuan et al. 2016]</a:t>
            </a:r>
          </a:p>
          <a:p>
            <a:pPr lvl="1" marL="742950" indent="-285750" defTabSz="457199">
              <a:lnSpc>
                <a:spcPct val="100000"/>
              </a:lnSpc>
              <a:spcBef>
                <a:spcPts val="500"/>
              </a:spcBef>
              <a:defRPr sz="2000">
                <a:latin typeface="Arial"/>
                <a:ea typeface="Arial"/>
                <a:cs typeface="Arial"/>
                <a:sym typeface="Arial"/>
              </a:defRPr>
            </a:pPr>
          </a:p>
          <a:p>
            <a:pPr marL="285750" indent="-285750" defTabSz="457199">
              <a:lnSpc>
                <a:spcPct val="100000"/>
              </a:lnSpc>
              <a:spcBef>
                <a:spcPts val="500"/>
              </a:spcBef>
              <a:defRPr sz="2000">
                <a:latin typeface="Arial"/>
                <a:ea typeface="Arial"/>
                <a:cs typeface="Arial"/>
                <a:sym typeface="Arial"/>
              </a:defRPr>
            </a:pPr>
            <a:r>
              <a:t>Use gram matrix as the proxy to eliminate most candidate architecture and only use the top-k </a:t>
            </a:r>
          </a:p>
        </p:txBody>
      </p:sp>
      <p:pic>
        <p:nvPicPr>
          <p:cNvPr id="457" name="Image" descr="Image"/>
          <p:cNvPicPr>
            <a:picLocks noChangeAspect="1"/>
          </p:cNvPicPr>
          <p:nvPr/>
        </p:nvPicPr>
        <p:blipFill>
          <a:blip r:embed="rId3">
            <a:extLst/>
          </a:blip>
          <a:stretch>
            <a:fillRect/>
          </a:stretch>
        </p:blipFill>
        <p:spPr>
          <a:xfrm>
            <a:off x="5956026" y="1661366"/>
            <a:ext cx="5023405" cy="2337625"/>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1" name="Using supernet to reduct the cost"/>
          <p:cNvSpPr txBox="1"/>
          <p:nvPr>
            <p:ph type="title" idx="4294967295"/>
          </p:nvPr>
        </p:nvSpPr>
        <p:spPr>
          <a:xfrm>
            <a:off x="579330" y="702189"/>
            <a:ext cx="7118323" cy="794054"/>
          </a:xfrm>
          <a:prstGeom prst="rect">
            <a:avLst/>
          </a:prstGeom>
        </p:spPr>
        <p:txBody>
          <a:bodyPr lIns="18516" tIns="18516" rIns="18516" bIns="18516" anchor="t"/>
          <a:lstStyle>
            <a:lvl1pPr defTabSz="457199">
              <a:lnSpc>
                <a:spcPct val="100000"/>
              </a:lnSpc>
              <a:defRPr b="1" sz="2600">
                <a:latin typeface="Arial"/>
                <a:ea typeface="Arial"/>
                <a:cs typeface="Arial"/>
                <a:sym typeface="Arial"/>
              </a:defRPr>
            </a:lvl1pPr>
          </a:lstStyle>
          <a:p>
            <a:pPr/>
            <a:r>
              <a:t>Using supernet to reduct the cost</a:t>
            </a:r>
          </a:p>
        </p:txBody>
      </p:sp>
      <p:sp>
        <p:nvSpPr>
          <p:cNvPr id="462" name="source: “HOW DOES WEIGHT SHARING HELP IN NEURAL ARCHITECTURE SEARCH?”, Zhang et al. 2019"/>
          <p:cNvSpPr txBox="1"/>
          <p:nvPr/>
        </p:nvSpPr>
        <p:spPr>
          <a:xfrm>
            <a:off x="674531" y="5838860"/>
            <a:ext cx="9351972" cy="234417"/>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spAutoFit/>
          </a:bodyPr>
          <a:lstStyle>
            <a:lvl1pPr>
              <a:defRPr i="1">
                <a:solidFill>
                  <a:srgbClr val="000000"/>
                </a:solidFill>
                <a:latin typeface="Arial"/>
                <a:ea typeface="Arial"/>
                <a:cs typeface="Arial"/>
                <a:sym typeface="Arial"/>
              </a:defRPr>
            </a:lvl1pPr>
          </a:lstStyle>
          <a:p>
            <a:pPr/>
            <a:r>
              <a:t>source: “HOW DOES WEIGHT SHARING HELP IN NEURAL ARCHITECTURE SEARCH?”, Zhang et al. 2019</a:t>
            </a:r>
          </a:p>
        </p:txBody>
      </p:sp>
      <p:sp>
        <p:nvSpPr>
          <p:cNvPr id="463" name="NAS is expensive…"/>
          <p:cNvSpPr txBox="1"/>
          <p:nvPr>
            <p:ph type="body" sz="half" idx="4294967295"/>
          </p:nvPr>
        </p:nvSpPr>
        <p:spPr>
          <a:xfrm>
            <a:off x="843547" y="1795998"/>
            <a:ext cx="6877442" cy="3743107"/>
          </a:xfrm>
          <a:prstGeom prst="rect">
            <a:avLst/>
          </a:prstGeom>
        </p:spPr>
        <p:txBody>
          <a:bodyPr lIns="18516" tIns="18516" rIns="18516" bIns="18516"/>
          <a:lstStyle/>
          <a:p>
            <a:pPr marL="285750" indent="-285750" defTabSz="457199">
              <a:lnSpc>
                <a:spcPct val="100000"/>
              </a:lnSpc>
              <a:spcBef>
                <a:spcPts val="500"/>
              </a:spcBef>
              <a:defRPr sz="2000">
                <a:latin typeface="Arial"/>
                <a:ea typeface="Arial"/>
                <a:cs typeface="Arial"/>
                <a:sym typeface="Arial"/>
              </a:defRPr>
            </a:pPr>
            <a:r>
              <a:t>NAS is expensive</a:t>
            </a:r>
          </a:p>
          <a:p>
            <a:pPr marL="285750" indent="-285750" defTabSz="457199">
              <a:lnSpc>
                <a:spcPct val="100000"/>
              </a:lnSpc>
              <a:spcBef>
                <a:spcPts val="500"/>
              </a:spcBef>
              <a:defRPr sz="2000">
                <a:latin typeface="Arial"/>
                <a:ea typeface="Arial"/>
                <a:cs typeface="Arial"/>
                <a:sym typeface="Arial"/>
              </a:defRPr>
            </a:pPr>
          </a:p>
          <a:p>
            <a:pPr marL="285750" indent="-285750" defTabSz="457199">
              <a:lnSpc>
                <a:spcPct val="100000"/>
              </a:lnSpc>
              <a:spcBef>
                <a:spcPts val="500"/>
              </a:spcBef>
              <a:defRPr sz="2000">
                <a:latin typeface="Arial"/>
                <a:ea typeface="Arial"/>
                <a:cs typeface="Arial"/>
                <a:sym typeface="Arial"/>
              </a:defRPr>
            </a:pPr>
            <a:r>
              <a:t>We can train a supernet, and search within the subset of the supernet for NAS</a:t>
            </a:r>
          </a:p>
          <a:p>
            <a:pPr marL="285750" indent="-285750" defTabSz="457199">
              <a:lnSpc>
                <a:spcPct val="100000"/>
              </a:lnSpc>
              <a:spcBef>
                <a:spcPts val="500"/>
              </a:spcBef>
              <a:defRPr sz="2000">
                <a:latin typeface="Arial"/>
                <a:ea typeface="Arial"/>
                <a:cs typeface="Arial"/>
                <a:sym typeface="Arial"/>
              </a:defRPr>
            </a:pPr>
          </a:p>
          <a:p>
            <a:pPr marL="285750" indent="-285750" defTabSz="457199">
              <a:lnSpc>
                <a:spcPct val="100000"/>
              </a:lnSpc>
              <a:spcBef>
                <a:spcPts val="500"/>
              </a:spcBef>
              <a:defRPr sz="2000">
                <a:latin typeface="Arial"/>
                <a:ea typeface="Arial"/>
                <a:cs typeface="Arial"/>
                <a:sym typeface="Arial"/>
              </a:defRPr>
            </a:pPr>
            <a:r>
              <a:t>Only train one time, weight is shared across all subsets</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7" name="Slide Number"/>
          <p:cNvSpPr txBox="1"/>
          <p:nvPr>
            <p:ph type="sldNum" sz="quarter" idx="4294967295"/>
          </p:nvPr>
        </p:nvSpPr>
        <p:spPr>
          <a:xfrm>
            <a:off x="10787345" y="6049983"/>
            <a:ext cx="366662" cy="355227"/>
          </a:xfrm>
          <a:prstGeom prst="rect">
            <a:avLst/>
          </a:prstGeom>
          <a:extLst>
            <a:ext uri="{C572A759-6A51-4108-AA02-DFA0A04FC94B}">
              <ma14:wrappingTextBoxFlag xmlns:ma14="http://schemas.microsoft.com/office/mac/drawingml/2011/main" val="1"/>
            </a:ext>
          </a:extLst>
        </p:spPr>
        <p:txBody>
          <a:bodyPr lIns="35717" tIns="35717" rIns="35717" bIns="35717" anchor="t"/>
          <a:lstStyle>
            <a:lvl1pPr algn="ctr" defTabSz="410764">
              <a:defRPr b="1" sz="2000">
                <a:solidFill>
                  <a:srgbClr val="000000"/>
                </a:solidFill>
                <a:latin typeface="Arial"/>
                <a:ea typeface="Arial"/>
                <a:cs typeface="Arial"/>
                <a:sym typeface="Arial"/>
              </a:defRPr>
            </a:lvl1pPr>
          </a:lstStyle>
          <a:p>
            <a:pPr/>
            <a:fld id="{86CB4B4D-7CA3-9044-876B-883B54F8677D}" type="slidenum"/>
          </a:p>
        </p:txBody>
      </p:sp>
      <p:sp>
        <p:nvSpPr>
          <p:cNvPr id="468" name="Title 1"/>
          <p:cNvSpPr txBox="1"/>
          <p:nvPr/>
        </p:nvSpPr>
        <p:spPr>
          <a:xfrm>
            <a:off x="1162541" y="1220906"/>
            <a:ext cx="9545015" cy="1610120"/>
          </a:xfrm>
          <a:prstGeom prst="rect">
            <a:avLst/>
          </a:prstGeom>
          <a:ln w="3175">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457200">
              <a:lnSpc>
                <a:spcPts val="5600"/>
              </a:lnSpc>
              <a:spcBef>
                <a:spcPts val="1200"/>
              </a:spcBef>
              <a:defRPr b="1" sz="3200">
                <a:solidFill>
                  <a:srgbClr val="000000"/>
                </a:solidFill>
                <a:latin typeface="Arial"/>
                <a:ea typeface="Arial"/>
                <a:cs typeface="Arial"/>
                <a:sym typeface="Arial"/>
              </a:defRPr>
            </a:lvl1pPr>
          </a:lstStyle>
          <a:p>
            <a:pPr/>
            <a:r>
              <a:t>CS 589 Fall 2021 Lecture</a:t>
            </a:r>
          </a:p>
        </p:txBody>
      </p:sp>
      <p:sp>
        <p:nvSpPr>
          <p:cNvPr id="469" name="TextBox 6"/>
          <p:cNvSpPr txBox="1"/>
          <p:nvPr/>
        </p:nvSpPr>
        <p:spPr>
          <a:xfrm>
            <a:off x="1433758" y="4230289"/>
            <a:ext cx="7648084" cy="1733299"/>
          </a:xfrm>
          <a:prstGeom prst="rect">
            <a:avLst/>
          </a:prstGeom>
          <a:ln w="3175">
            <a:miter lim="400000"/>
          </a:ln>
          <a:extLst>
            <a:ext uri="{C572A759-6A51-4108-AA02-DFA0A04FC94B}">
              <ma14:wrappingTextBoxFlag xmlns:ma14="http://schemas.microsoft.com/office/mac/drawingml/2011/main" val="1"/>
            </a:ext>
          </a:extLst>
        </p:spPr>
        <p:txBody>
          <a:bodyPr lIns="45718" tIns="45718" rIns="45718" bIns="45718">
            <a:spAutoFit/>
          </a:bodyPr>
          <a:lstStyle/>
          <a:p>
            <a:pPr defTabSz="457200">
              <a:defRPr b="1" sz="2200">
                <a:solidFill>
                  <a:srgbClr val="000000"/>
                </a:solidFill>
                <a:latin typeface="Arial"/>
                <a:ea typeface="Arial"/>
                <a:cs typeface="Arial"/>
                <a:sym typeface="Arial"/>
              </a:defRPr>
            </a:pPr>
          </a:p>
          <a:p>
            <a:pPr defTabSz="457200">
              <a:defRPr b="1" sz="2200">
                <a:solidFill>
                  <a:srgbClr val="000000"/>
                </a:solidFill>
                <a:latin typeface="Arial"/>
                <a:ea typeface="Arial"/>
                <a:cs typeface="Arial"/>
                <a:sym typeface="Arial"/>
              </a:defRPr>
            </a:pPr>
            <a:r>
              <a:t>Monday 6:30-9:00                        </a:t>
            </a:r>
          </a:p>
          <a:p>
            <a:pPr defTabSz="457200">
              <a:defRPr b="1" sz="2200">
                <a:solidFill>
                  <a:srgbClr val="000000"/>
                </a:solidFill>
                <a:latin typeface="Arial"/>
                <a:ea typeface="Arial"/>
                <a:cs typeface="Arial"/>
                <a:sym typeface="Arial"/>
              </a:defRPr>
            </a:pPr>
            <a:r>
              <a:t>Babbio 122</a:t>
            </a:r>
          </a:p>
          <a:p>
            <a:pPr defTabSz="457200">
              <a:defRPr b="1" sz="2200">
                <a:solidFill>
                  <a:srgbClr val="000000"/>
                </a:solidFill>
                <a:latin typeface="Arial"/>
                <a:ea typeface="Arial"/>
                <a:cs typeface="Arial"/>
                <a:sym typeface="Arial"/>
              </a:defRPr>
            </a:pPr>
            <a:r>
              <a:t>                          </a:t>
            </a:r>
          </a:p>
        </p:txBody>
      </p:sp>
      <p:sp>
        <p:nvSpPr>
          <p:cNvPr id="470" name="TextBox 6"/>
          <p:cNvSpPr txBox="1"/>
          <p:nvPr/>
        </p:nvSpPr>
        <p:spPr>
          <a:xfrm>
            <a:off x="4388279" y="3038064"/>
            <a:ext cx="5482997" cy="412498"/>
          </a:xfrm>
          <a:prstGeom prst="rect">
            <a:avLst/>
          </a:prstGeom>
          <a:ln w="3175">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457200">
              <a:defRPr b="1" sz="2200">
                <a:solidFill>
                  <a:srgbClr val="000000"/>
                </a:solidFill>
                <a:latin typeface="Arial"/>
                <a:ea typeface="Arial"/>
                <a:cs typeface="Arial"/>
                <a:sym typeface="Arial"/>
              </a:defRPr>
            </a:lvl1pPr>
          </a:lstStyle>
          <a:p>
            <a:pPr/>
            <a:r>
              <a:t>Other language models</a:t>
            </a:r>
          </a:p>
        </p:txBody>
      </p:sp>
      <p:pic>
        <p:nvPicPr>
          <p:cNvPr id="471" name="Image" descr="Image"/>
          <p:cNvPicPr>
            <a:picLocks noChangeAspect="1"/>
          </p:cNvPicPr>
          <p:nvPr/>
        </p:nvPicPr>
        <p:blipFill>
          <a:blip r:embed="rId3">
            <a:extLst/>
          </a:blip>
          <a:stretch>
            <a:fillRect/>
          </a:stretch>
        </p:blipFill>
        <p:spPr>
          <a:xfrm>
            <a:off x="7924800" y="3657600"/>
            <a:ext cx="3245342" cy="1817724"/>
          </a:xfrm>
          <a:prstGeom prst="rect">
            <a:avLst/>
          </a:prstGeom>
          <a:ln w="12700">
            <a:miter lim="400000"/>
          </a:ln>
        </p:spPr>
      </p:pic>
      <p:sp>
        <p:nvSpPr>
          <p:cNvPr id="472" name="TextBox 6"/>
          <p:cNvSpPr txBox="1"/>
          <p:nvPr/>
        </p:nvSpPr>
        <p:spPr>
          <a:xfrm>
            <a:off x="7986958" y="5758505"/>
            <a:ext cx="7648084" cy="226985"/>
          </a:xfrm>
          <a:prstGeom prst="rect">
            <a:avLst/>
          </a:prstGeom>
          <a:ln w="3175">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457200">
              <a:defRPr sz="1000">
                <a:solidFill>
                  <a:schemeClr val="accent4">
                    <a:lumOff val="-10666"/>
                  </a:schemeClr>
                </a:solidFill>
                <a:latin typeface="Arial"/>
                <a:ea typeface="Arial"/>
                <a:cs typeface="Arial"/>
                <a:sym typeface="Arial"/>
              </a:defRPr>
            </a:lvl1pPr>
          </a:lstStyle>
          <a:p>
            <a:pPr/>
            <a:r>
              <a:t>photo: https://www.scubedstudios.com/information-retrieval/</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6" name="RoBERTa [Liu et al. 2019]"/>
          <p:cNvSpPr txBox="1"/>
          <p:nvPr>
            <p:ph type="title" idx="4294967295"/>
          </p:nvPr>
        </p:nvSpPr>
        <p:spPr>
          <a:xfrm>
            <a:off x="1080028" y="852398"/>
            <a:ext cx="7240579" cy="990422"/>
          </a:xfrm>
          <a:prstGeom prst="rect">
            <a:avLst/>
          </a:prstGeom>
        </p:spPr>
        <p:txBody>
          <a:bodyPr lIns="18516" tIns="18516" rIns="18516" bIns="18516" anchor="t"/>
          <a:lstStyle>
            <a:lvl1pPr defTabSz="457199">
              <a:lnSpc>
                <a:spcPct val="100000"/>
              </a:lnSpc>
              <a:defRPr b="1" sz="2600">
                <a:latin typeface="Arial"/>
                <a:ea typeface="Arial"/>
                <a:cs typeface="Arial"/>
                <a:sym typeface="Arial"/>
              </a:defRPr>
            </a:lvl1pPr>
          </a:lstStyle>
          <a:p>
            <a:pPr/>
            <a:r>
              <a:t>RoBERTa [Liu et al. 2019]</a:t>
            </a:r>
          </a:p>
        </p:txBody>
      </p:sp>
      <p:sp>
        <p:nvSpPr>
          <p:cNvPr id="477" name="RoBERTa: A Robustly Optimized BERT Pre-training Approach (Liu et al, University of Washington and Facebook, 2019)…"/>
          <p:cNvSpPr txBox="1"/>
          <p:nvPr>
            <p:ph type="body" idx="4294967295"/>
          </p:nvPr>
        </p:nvSpPr>
        <p:spPr>
          <a:xfrm>
            <a:off x="1041427" y="1697668"/>
            <a:ext cx="8586167" cy="3906686"/>
          </a:xfrm>
          <a:prstGeom prst="rect">
            <a:avLst/>
          </a:prstGeom>
        </p:spPr>
        <p:txBody>
          <a:bodyPr lIns="18516" tIns="18516" rIns="18516" bIns="18516"/>
          <a:lstStyle/>
          <a:p>
            <a:pPr marL="200526" indent="-200526" defTabSz="457199">
              <a:lnSpc>
                <a:spcPts val="3800"/>
              </a:lnSpc>
              <a:spcBef>
                <a:spcPts val="0"/>
              </a:spcBef>
              <a:buFontTx/>
              <a:defRPr sz="2000">
                <a:latin typeface="Arial"/>
                <a:ea typeface="Arial"/>
                <a:cs typeface="Arial"/>
                <a:sym typeface="Arial"/>
              </a:defRPr>
            </a:pPr>
            <a:r>
              <a:t>RoBERTa: A Robustly Optimized BERT Pre-training Approach (Liu et al, University of Washington and Facebook, 2019)</a:t>
            </a:r>
          </a:p>
          <a:p>
            <a:pPr marL="200526" indent="-200526" defTabSz="457199">
              <a:lnSpc>
                <a:spcPts val="3800"/>
              </a:lnSpc>
              <a:spcBef>
                <a:spcPts val="0"/>
              </a:spcBef>
              <a:buFontTx/>
              <a:defRPr sz="2000">
                <a:latin typeface="Arial"/>
                <a:ea typeface="Arial"/>
                <a:cs typeface="Arial"/>
                <a:sym typeface="Arial"/>
              </a:defRPr>
            </a:pPr>
          </a:p>
          <a:p>
            <a:pPr marL="200526" indent="-200526" defTabSz="457199">
              <a:lnSpc>
                <a:spcPts val="3800"/>
              </a:lnSpc>
              <a:spcBef>
                <a:spcPts val="0"/>
              </a:spcBef>
              <a:buFontTx/>
              <a:defRPr sz="2000">
                <a:latin typeface="Arial"/>
                <a:ea typeface="Arial"/>
                <a:cs typeface="Arial"/>
                <a:sym typeface="Arial"/>
              </a:defRPr>
            </a:pPr>
            <a:r>
              <a:t>An ablation study on BERT for design choices:</a:t>
            </a:r>
          </a:p>
          <a:p>
            <a:pPr lvl="1" marL="581526" indent="-200526" defTabSz="457199">
              <a:lnSpc>
                <a:spcPts val="3800"/>
              </a:lnSpc>
              <a:spcBef>
                <a:spcPts val="0"/>
              </a:spcBef>
              <a:buFontTx/>
              <a:defRPr sz="2000">
                <a:latin typeface="Arial"/>
                <a:ea typeface="Arial"/>
                <a:cs typeface="Arial"/>
                <a:sym typeface="Arial"/>
              </a:defRPr>
            </a:pPr>
            <a:r>
              <a:rPr b="1"/>
              <a:t>Static vs. dynamic masking</a:t>
            </a:r>
          </a:p>
          <a:p>
            <a:pPr lvl="1" marL="581526" indent="-200526" defTabSz="457199">
              <a:lnSpc>
                <a:spcPts val="3800"/>
              </a:lnSpc>
              <a:spcBef>
                <a:spcPts val="0"/>
              </a:spcBef>
              <a:buFontTx/>
              <a:defRPr sz="2000">
                <a:latin typeface="Arial"/>
                <a:ea typeface="Arial"/>
                <a:cs typeface="Arial"/>
                <a:sym typeface="Arial"/>
              </a:defRPr>
            </a:pPr>
            <a:r>
              <a:rPr b="1"/>
              <a:t>Sentence completeness</a:t>
            </a:r>
            <a:r>
              <a:t>: </a:t>
            </a:r>
          </a:p>
          <a:p>
            <a:pPr lvl="2" marL="962526" indent="-200526" defTabSz="457199">
              <a:lnSpc>
                <a:spcPts val="3800"/>
              </a:lnSpc>
              <a:spcBef>
                <a:spcPts val="0"/>
              </a:spcBef>
              <a:buFontTx/>
              <a:defRPr sz="2000">
                <a:latin typeface="Arial"/>
                <a:ea typeface="Arial"/>
                <a:cs typeface="Arial"/>
                <a:sym typeface="Arial"/>
              </a:defRPr>
            </a:pPr>
            <a:r>
              <a:t>segment pair + NSP, sentence pair + NSP, full sentences, doc sentences</a:t>
            </a:r>
          </a:p>
          <a:p>
            <a:pPr lvl="1" marL="581526" indent="-200526" defTabSz="457199">
              <a:lnSpc>
                <a:spcPts val="3800"/>
              </a:lnSpc>
              <a:spcBef>
                <a:spcPts val="0"/>
              </a:spcBef>
              <a:buFontTx/>
              <a:defRPr sz="2000">
                <a:latin typeface="Arial"/>
                <a:ea typeface="Arial"/>
                <a:cs typeface="Arial"/>
                <a:sym typeface="Arial"/>
              </a:defRPr>
            </a:pPr>
            <a:r>
              <a:rPr b="1"/>
              <a:t>Larger batch sizes</a:t>
            </a:r>
            <a:r>
              <a:t> </a:t>
            </a:r>
          </a:p>
          <a:p>
            <a:pPr lvl="2" marL="962526" indent="-200526" defTabSz="457199">
              <a:lnSpc>
                <a:spcPts val="3800"/>
              </a:lnSpc>
              <a:spcBef>
                <a:spcPts val="0"/>
              </a:spcBef>
              <a:buFontTx/>
              <a:defRPr sz="2000">
                <a:latin typeface="Arial"/>
                <a:ea typeface="Arial"/>
                <a:cs typeface="Arial"/>
                <a:sym typeface="Arial"/>
              </a:defRPr>
            </a:pPr>
            <a:r>
              <a:t>batch size = 256, 2K, 8K </a:t>
            </a:r>
          </a:p>
          <a:p>
            <a:pPr lvl="1" marL="581526" indent="-200526" defTabSz="457199">
              <a:lnSpc>
                <a:spcPts val="3800"/>
              </a:lnSpc>
              <a:spcBef>
                <a:spcPts val="0"/>
              </a:spcBef>
              <a:buFontTx/>
              <a:defRPr b="1" sz="2000">
                <a:latin typeface="Arial"/>
                <a:ea typeface="Arial"/>
                <a:cs typeface="Arial"/>
                <a:sym typeface="Arial"/>
              </a:defRPr>
            </a:pPr>
            <a:r>
              <a:t>Larger BPE vocab</a:t>
            </a:r>
          </a:p>
          <a:p>
            <a:pPr lvl="2" marL="962526" indent="-200526" defTabSz="457199">
              <a:lnSpc>
                <a:spcPts val="3800"/>
              </a:lnSpc>
              <a:spcBef>
                <a:spcPts val="0"/>
              </a:spcBef>
              <a:buFontTx/>
              <a:defRPr sz="2000">
                <a:latin typeface="Arial"/>
                <a:ea typeface="Arial"/>
                <a:cs typeface="Arial"/>
                <a:sym typeface="Arial"/>
              </a:defRPr>
            </a:pPr>
            <a:r>
              <a:t>roberta -&gt; “ro” “bert” “a##”</a:t>
            </a:r>
          </a:p>
          <a:p>
            <a:pPr lvl="2" marL="962526" indent="-200526" defTabSz="457199">
              <a:lnSpc>
                <a:spcPts val="3800"/>
              </a:lnSpc>
              <a:spcBef>
                <a:spcPts val="0"/>
              </a:spcBef>
              <a:buFontTx/>
              <a:defRPr sz="2000">
                <a:latin typeface="Arial"/>
                <a:ea typeface="Arial"/>
                <a:cs typeface="Arial"/>
                <a:sym typeface="Arial"/>
              </a:defRPr>
            </a:pPr>
            <a:r>
              <a:t>50K subword units</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1" name="RoBERTa fine tuning on GLUE"/>
          <p:cNvSpPr txBox="1"/>
          <p:nvPr>
            <p:ph type="title" idx="4294967295"/>
          </p:nvPr>
        </p:nvSpPr>
        <p:spPr>
          <a:xfrm>
            <a:off x="892266" y="739741"/>
            <a:ext cx="6396972" cy="894340"/>
          </a:xfrm>
          <a:prstGeom prst="rect">
            <a:avLst/>
          </a:prstGeom>
        </p:spPr>
        <p:txBody>
          <a:bodyPr lIns="18516" tIns="18516" rIns="18516" bIns="18516" anchor="t"/>
          <a:lstStyle>
            <a:lvl1pPr defTabSz="457199">
              <a:lnSpc>
                <a:spcPct val="100000"/>
              </a:lnSpc>
              <a:defRPr b="1" sz="2600">
                <a:latin typeface="Arial"/>
                <a:ea typeface="Arial"/>
                <a:cs typeface="Arial"/>
                <a:sym typeface="Arial"/>
              </a:defRPr>
            </a:lvl1pPr>
          </a:lstStyle>
          <a:p>
            <a:pPr/>
            <a:r>
              <a:t>RoBERTa fine tuning on GLUE</a:t>
            </a:r>
          </a:p>
        </p:txBody>
      </p:sp>
      <p:sp>
        <p:nvSpPr>
          <p:cNvPr id="482" name="Two settings for fine-tuning GLUE…"/>
          <p:cNvSpPr txBox="1"/>
          <p:nvPr>
            <p:ph type="body" idx="4294967295"/>
          </p:nvPr>
        </p:nvSpPr>
        <p:spPr>
          <a:xfrm>
            <a:off x="1003875" y="1547458"/>
            <a:ext cx="9022949" cy="4238798"/>
          </a:xfrm>
          <a:prstGeom prst="rect">
            <a:avLst/>
          </a:prstGeom>
        </p:spPr>
        <p:txBody>
          <a:bodyPr lIns="18516" tIns="18516" rIns="18516" bIns="18516"/>
          <a:lstStyle/>
          <a:p>
            <a:pPr marL="200526" indent="-200526" defTabSz="457199">
              <a:lnSpc>
                <a:spcPts val="3800"/>
              </a:lnSpc>
              <a:spcBef>
                <a:spcPts val="0"/>
              </a:spcBef>
              <a:buFontTx/>
              <a:defRPr sz="2000">
                <a:latin typeface="Arial"/>
                <a:ea typeface="Arial"/>
                <a:cs typeface="Arial"/>
                <a:sym typeface="Arial"/>
              </a:defRPr>
            </a:pPr>
            <a:r>
              <a:t>Two settings for fine-tuning GLUE</a:t>
            </a:r>
          </a:p>
          <a:p>
            <a:pPr lvl="1" marL="581526" indent="-200526" defTabSz="457199">
              <a:lnSpc>
                <a:spcPts val="3800"/>
              </a:lnSpc>
              <a:spcBef>
                <a:spcPts val="0"/>
              </a:spcBef>
              <a:buFontTx/>
              <a:defRPr sz="2000">
                <a:latin typeface="Arial"/>
                <a:ea typeface="Arial"/>
                <a:cs typeface="Arial"/>
                <a:sym typeface="Arial"/>
              </a:defRPr>
            </a:pPr>
          </a:p>
          <a:p>
            <a:pPr marL="200526" indent="-200526" defTabSz="457199">
              <a:lnSpc>
                <a:spcPts val="3800"/>
              </a:lnSpc>
              <a:spcBef>
                <a:spcPts val="0"/>
              </a:spcBef>
              <a:buFontTx/>
              <a:defRPr sz="2000">
                <a:latin typeface="Arial"/>
                <a:ea typeface="Arial"/>
                <a:cs typeface="Arial"/>
                <a:sym typeface="Arial"/>
              </a:defRPr>
            </a:pPr>
            <a:r>
              <a:t>Single task on dev</a:t>
            </a:r>
          </a:p>
          <a:p>
            <a:pPr lvl="1" marL="581526" indent="-200526" defTabSz="457199">
              <a:lnSpc>
                <a:spcPts val="3800"/>
              </a:lnSpc>
              <a:spcBef>
                <a:spcPts val="0"/>
              </a:spcBef>
              <a:buFontTx/>
              <a:defRPr sz="2000">
                <a:latin typeface="Arial"/>
                <a:ea typeface="Arial"/>
                <a:cs typeface="Arial"/>
                <a:sym typeface="Arial"/>
              </a:defRPr>
            </a:pPr>
            <a:r>
              <a:t>batch size {16, 32}</a:t>
            </a:r>
          </a:p>
          <a:p>
            <a:pPr lvl="1" marL="581526" indent="-200526" defTabSz="457199">
              <a:lnSpc>
                <a:spcPts val="3800"/>
              </a:lnSpc>
              <a:spcBef>
                <a:spcPts val="0"/>
              </a:spcBef>
              <a:buFontTx/>
              <a:defRPr sz="2000">
                <a:latin typeface="Arial"/>
                <a:ea typeface="Arial"/>
                <a:cs typeface="Arial"/>
                <a:sym typeface="Arial"/>
              </a:defRPr>
            </a:pPr>
            <a:r>
              <a:t>lr = {1e-5, 2e-5, 3e-5}</a:t>
            </a:r>
          </a:p>
          <a:p>
            <a:pPr lvl="1" marL="581526" indent="-200526" defTabSz="457199">
              <a:lnSpc>
                <a:spcPts val="3800"/>
              </a:lnSpc>
              <a:spcBef>
                <a:spcPts val="0"/>
              </a:spcBef>
              <a:buFontTx/>
              <a:defRPr sz="2000">
                <a:latin typeface="Arial"/>
                <a:ea typeface="Arial"/>
                <a:cs typeface="Arial"/>
                <a:sym typeface="Arial"/>
              </a:defRPr>
            </a:pPr>
            <a:r>
              <a:t>linear warmup for the first 6% of steps</a:t>
            </a:r>
          </a:p>
          <a:p>
            <a:pPr lvl="1" marL="581526" indent="-200526" defTabSz="457199">
              <a:lnSpc>
                <a:spcPts val="3800"/>
              </a:lnSpc>
              <a:spcBef>
                <a:spcPts val="0"/>
              </a:spcBef>
              <a:buFontTx/>
              <a:defRPr sz="2000">
                <a:latin typeface="Arial"/>
                <a:ea typeface="Arial"/>
                <a:cs typeface="Arial"/>
                <a:sym typeface="Arial"/>
              </a:defRPr>
            </a:pPr>
          </a:p>
          <a:p>
            <a:pPr marL="200526" indent="-200526" defTabSz="457199">
              <a:lnSpc>
                <a:spcPts val="3800"/>
              </a:lnSpc>
              <a:spcBef>
                <a:spcPts val="0"/>
              </a:spcBef>
              <a:buFontTx/>
              <a:defRPr sz="2000">
                <a:latin typeface="Arial"/>
                <a:ea typeface="Arial"/>
                <a:cs typeface="Arial"/>
                <a:sym typeface="Arial"/>
              </a:defRPr>
            </a:pPr>
            <a:r>
              <a:t>Ensemble on test</a:t>
            </a:r>
          </a:p>
          <a:p>
            <a:pPr lvl="1" marL="581526" indent="-200526" defTabSz="457199">
              <a:lnSpc>
                <a:spcPts val="3800"/>
              </a:lnSpc>
              <a:spcBef>
                <a:spcPts val="0"/>
              </a:spcBef>
              <a:buFontTx/>
              <a:defRPr sz="2000">
                <a:latin typeface="Arial"/>
                <a:ea typeface="Arial"/>
                <a:cs typeface="Arial"/>
                <a:sym typeface="Arial"/>
              </a:defRPr>
            </a:pPr>
            <a:r>
              <a:t>For RTE, STS-B &amp; MRPC, helpful to fine tune starting from model fine-tuned on MNLI</a:t>
            </a:r>
          </a:p>
          <a:p>
            <a:pPr lvl="1" marL="581526" indent="-200526" defTabSz="457199">
              <a:lnSpc>
                <a:spcPts val="3800"/>
              </a:lnSpc>
              <a:spcBef>
                <a:spcPts val="0"/>
              </a:spcBef>
              <a:buFontTx/>
              <a:defRPr sz="2000">
                <a:latin typeface="Arial"/>
                <a:ea typeface="Arial"/>
                <a:cs typeface="Arial"/>
                <a:sym typeface="Arial"/>
              </a:defRPr>
            </a:pPr>
            <a:r>
              <a:t>Run 15 different seeds for the selected hyperparam, and ensemble top 7 model based on dev set metrics</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6" name="RoBERTa results"/>
          <p:cNvSpPr txBox="1"/>
          <p:nvPr>
            <p:ph type="title" idx="4294967295"/>
          </p:nvPr>
        </p:nvSpPr>
        <p:spPr>
          <a:xfrm>
            <a:off x="817161" y="727223"/>
            <a:ext cx="6895714" cy="1037069"/>
          </a:xfrm>
          <a:prstGeom prst="rect">
            <a:avLst/>
          </a:prstGeom>
        </p:spPr>
        <p:txBody>
          <a:bodyPr lIns="18516" tIns="18516" rIns="18516" bIns="18516" anchor="t"/>
          <a:lstStyle>
            <a:lvl1pPr defTabSz="457199">
              <a:lnSpc>
                <a:spcPct val="100000"/>
              </a:lnSpc>
              <a:defRPr b="1" sz="2600">
                <a:latin typeface="Arial"/>
                <a:ea typeface="Arial"/>
                <a:cs typeface="Arial"/>
                <a:sym typeface="Arial"/>
              </a:defRPr>
            </a:lvl1pPr>
          </a:lstStyle>
          <a:p>
            <a:pPr/>
            <a:r>
              <a:t>RoBERTa results</a:t>
            </a:r>
          </a:p>
        </p:txBody>
      </p:sp>
      <p:pic>
        <p:nvPicPr>
          <p:cNvPr id="487" name="Image" descr="Image"/>
          <p:cNvPicPr>
            <a:picLocks noChangeAspect="1"/>
          </p:cNvPicPr>
          <p:nvPr/>
        </p:nvPicPr>
        <p:blipFill>
          <a:blip r:embed="rId3">
            <a:extLst/>
          </a:blip>
          <a:stretch>
            <a:fillRect/>
          </a:stretch>
        </p:blipFill>
        <p:spPr>
          <a:xfrm>
            <a:off x="2803323" y="4322522"/>
            <a:ext cx="6333670" cy="1268733"/>
          </a:xfrm>
          <a:prstGeom prst="rect">
            <a:avLst/>
          </a:prstGeom>
          <a:ln w="12700">
            <a:miter lim="400000"/>
          </a:ln>
        </p:spPr>
      </p:pic>
      <p:pic>
        <p:nvPicPr>
          <p:cNvPr id="488" name="Image" descr="Image"/>
          <p:cNvPicPr>
            <a:picLocks noChangeAspect="1"/>
          </p:cNvPicPr>
          <p:nvPr/>
        </p:nvPicPr>
        <p:blipFill>
          <a:blip r:embed="rId4">
            <a:extLst/>
          </a:blip>
          <a:stretch>
            <a:fillRect/>
          </a:stretch>
        </p:blipFill>
        <p:spPr>
          <a:xfrm>
            <a:off x="4000683" y="1663374"/>
            <a:ext cx="3260980" cy="2324958"/>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2" name="XLNet [Yang et al. 2019, CMU and Google]"/>
          <p:cNvSpPr txBox="1"/>
          <p:nvPr>
            <p:ph type="title" idx="4294967295"/>
          </p:nvPr>
        </p:nvSpPr>
        <p:spPr>
          <a:xfrm>
            <a:off x="779609" y="589531"/>
            <a:ext cx="7873347" cy="844662"/>
          </a:xfrm>
          <a:prstGeom prst="rect">
            <a:avLst/>
          </a:prstGeom>
        </p:spPr>
        <p:txBody>
          <a:bodyPr lIns="18516" tIns="18516" rIns="18516" bIns="18516" anchor="t"/>
          <a:lstStyle>
            <a:lvl1pPr defTabSz="457199">
              <a:lnSpc>
                <a:spcPct val="100000"/>
              </a:lnSpc>
              <a:defRPr b="1" sz="2600">
                <a:latin typeface="Arial"/>
                <a:ea typeface="Arial"/>
                <a:cs typeface="Arial"/>
                <a:sym typeface="Arial"/>
              </a:defRPr>
            </a:lvl1pPr>
          </a:lstStyle>
          <a:p>
            <a:pPr/>
            <a:r>
              <a:t>XLNet [Yang et al. 2019, CMU and Google]</a:t>
            </a:r>
          </a:p>
        </p:txBody>
      </p:sp>
      <p:sp>
        <p:nvSpPr>
          <p:cNvPr id="493" name="Innovation #1: Relative position embeddings…"/>
          <p:cNvSpPr txBox="1"/>
          <p:nvPr>
            <p:ph type="body" sz="half" idx="4294967295"/>
          </p:nvPr>
        </p:nvSpPr>
        <p:spPr>
          <a:xfrm>
            <a:off x="953805" y="1522423"/>
            <a:ext cx="8782779" cy="3015454"/>
          </a:xfrm>
          <a:prstGeom prst="rect">
            <a:avLst/>
          </a:prstGeom>
        </p:spPr>
        <p:txBody>
          <a:bodyPr lIns="18516" tIns="18516" rIns="18516" bIns="18516"/>
          <a:lstStyle/>
          <a:p>
            <a:pPr marL="200526" indent="-200526" defTabSz="457199">
              <a:lnSpc>
                <a:spcPts val="3800"/>
              </a:lnSpc>
              <a:spcBef>
                <a:spcPts val="0"/>
              </a:spcBef>
              <a:buFontTx/>
              <a:defRPr sz="2000">
                <a:latin typeface="Arial"/>
                <a:ea typeface="Arial"/>
                <a:cs typeface="Arial"/>
                <a:sym typeface="Arial"/>
              </a:defRPr>
            </a:pPr>
            <a:r>
              <a:t>Innovation #1: Relative position embeddings</a:t>
            </a:r>
          </a:p>
          <a:p>
            <a:pPr lvl="1" marL="581526" indent="-200526" defTabSz="457199">
              <a:lnSpc>
                <a:spcPts val="3800"/>
              </a:lnSpc>
              <a:spcBef>
                <a:spcPts val="0"/>
              </a:spcBef>
              <a:buFontTx/>
              <a:defRPr sz="2000">
                <a:latin typeface="Arial"/>
                <a:ea typeface="Arial"/>
                <a:cs typeface="Arial"/>
                <a:sym typeface="Arial"/>
              </a:defRPr>
            </a:pPr>
            <a:r>
              <a:t>Se</a:t>
            </a:r>
            <a:r>
              <a:t>ntence: John ate a hot dog</a:t>
            </a:r>
          </a:p>
          <a:p>
            <a:pPr lvl="1" marL="581526" indent="-200526" defTabSz="457199">
              <a:lnSpc>
                <a:spcPts val="3800"/>
              </a:lnSpc>
              <a:spcBef>
                <a:spcPts val="0"/>
              </a:spcBef>
              <a:buFontTx/>
              <a:defRPr sz="2000">
                <a:latin typeface="Arial"/>
                <a:ea typeface="Arial"/>
                <a:cs typeface="Arial"/>
                <a:sym typeface="Arial"/>
              </a:defRPr>
            </a:pPr>
            <a:r>
              <a:t>Relative attention: “How much should dog attend to hot (in any position) and how much should dog attend to the previous word?”</a:t>
            </a:r>
          </a:p>
          <a:p>
            <a:pPr lvl="1" marL="581526" indent="-200526" defTabSz="457199">
              <a:lnSpc>
                <a:spcPts val="3800"/>
              </a:lnSpc>
              <a:spcBef>
                <a:spcPts val="0"/>
              </a:spcBef>
              <a:buFontTx/>
              <a:defRPr sz="2000">
                <a:latin typeface="Arial"/>
                <a:ea typeface="Arial"/>
                <a:cs typeface="Arial"/>
                <a:sym typeface="Arial"/>
              </a:defRPr>
            </a:pPr>
          </a:p>
          <a:p>
            <a:pPr marL="200526" indent="-200526" defTabSz="457199">
              <a:lnSpc>
                <a:spcPts val="3800"/>
              </a:lnSpc>
              <a:spcBef>
                <a:spcPts val="0"/>
              </a:spcBef>
              <a:buFontTx/>
              <a:defRPr sz="2000">
                <a:latin typeface="Arial"/>
                <a:ea typeface="Arial"/>
                <a:cs typeface="Arial"/>
                <a:sym typeface="Arial"/>
              </a:defRPr>
            </a:pPr>
            <a:r>
              <a:t>Innovation #2: Randomly permute the training sequences</a:t>
            </a:r>
          </a:p>
          <a:p>
            <a:pPr marL="200526" indent="-200526" defTabSz="457199">
              <a:lnSpc>
                <a:spcPts val="3800"/>
              </a:lnSpc>
              <a:spcBef>
                <a:spcPts val="0"/>
              </a:spcBef>
              <a:buFontTx/>
              <a:defRPr sz="2000">
                <a:latin typeface="Arial"/>
                <a:ea typeface="Arial"/>
                <a:cs typeface="Arial"/>
                <a:sym typeface="Arial"/>
              </a:defRPr>
            </a:pPr>
          </a:p>
          <a:p>
            <a:pPr marL="200526" indent="-200526" defTabSz="457199">
              <a:lnSpc>
                <a:spcPts val="3800"/>
              </a:lnSpc>
              <a:spcBef>
                <a:spcPts val="0"/>
              </a:spcBef>
              <a:buFontTx/>
              <a:defRPr sz="2000">
                <a:latin typeface="Arial"/>
                <a:ea typeface="Arial"/>
                <a:cs typeface="Arial"/>
                <a:sym typeface="Arial"/>
              </a:defRPr>
            </a:pPr>
            <a:r>
              <a:t>Training with more data and larger models..</a:t>
            </a:r>
          </a:p>
        </p:txBody>
      </p:sp>
      <p:pic>
        <p:nvPicPr>
          <p:cNvPr id="494" name="Image" descr="Image"/>
          <p:cNvPicPr>
            <a:picLocks noChangeAspect="1"/>
          </p:cNvPicPr>
          <p:nvPr/>
        </p:nvPicPr>
        <p:blipFill>
          <a:blip r:embed="rId3">
            <a:extLst/>
          </a:blip>
          <a:stretch>
            <a:fillRect/>
          </a:stretch>
        </p:blipFill>
        <p:spPr>
          <a:xfrm>
            <a:off x="3372389" y="4492726"/>
            <a:ext cx="5447222" cy="948222"/>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8" name="Slide Number"/>
          <p:cNvSpPr txBox="1"/>
          <p:nvPr>
            <p:ph type="sldNum" sz="quarter" idx="4294967295"/>
          </p:nvPr>
        </p:nvSpPr>
        <p:spPr>
          <a:xfrm>
            <a:off x="7992922" y="4490498"/>
            <a:ext cx="154644" cy="250886"/>
          </a:xfrm>
          <a:prstGeom prst="rect">
            <a:avLst/>
          </a:prstGeom>
          <a:extLst>
            <a:ext uri="{C572A759-6A51-4108-AA02-DFA0A04FC94B}">
              <ma14:wrappingTextBoxFlag xmlns:ma14="http://schemas.microsoft.com/office/mac/drawingml/2011/main" val="1"/>
            </a:ext>
          </a:extLst>
        </p:spPr>
        <p:txBody>
          <a:bodyPr lIns="14466" tIns="14466" rIns="14466" bIns="14466" anchor="t"/>
          <a:lstStyle>
            <a:lvl1pPr algn="ctr" defTabSz="410765">
              <a:defRPr b="1" sz="1600">
                <a:solidFill>
                  <a:srgbClr val="000000"/>
                </a:solidFill>
                <a:latin typeface="Arial"/>
                <a:ea typeface="Arial"/>
                <a:cs typeface="Arial"/>
                <a:sym typeface="Arial"/>
              </a:defRPr>
            </a:lvl1pPr>
          </a:lstStyle>
          <a:p>
            <a:pPr/>
            <a:fld id="{86CB4B4D-7CA3-9044-876B-883B54F8677D}" type="slidenum"/>
          </a:p>
        </p:txBody>
      </p:sp>
      <p:pic>
        <p:nvPicPr>
          <p:cNvPr id="129" name="Image" descr="Image"/>
          <p:cNvPicPr>
            <a:picLocks noChangeAspect="1"/>
          </p:cNvPicPr>
          <p:nvPr/>
        </p:nvPicPr>
        <p:blipFill>
          <a:blip r:embed="rId3">
            <a:extLst/>
          </a:blip>
          <a:stretch>
            <a:fillRect/>
          </a:stretch>
        </p:blipFill>
        <p:spPr>
          <a:xfrm>
            <a:off x="443078" y="1369525"/>
            <a:ext cx="8565740" cy="4821289"/>
          </a:xfrm>
          <a:prstGeom prst="rect">
            <a:avLst/>
          </a:prstGeom>
          <a:ln w="12700">
            <a:miter lim="400000"/>
          </a:ln>
        </p:spPr>
      </p:pic>
      <p:pic>
        <p:nvPicPr>
          <p:cNvPr id="130" name="Image" descr="Image"/>
          <p:cNvPicPr>
            <a:picLocks noChangeAspect="1"/>
          </p:cNvPicPr>
          <p:nvPr/>
        </p:nvPicPr>
        <p:blipFill>
          <a:blip r:embed="rId4">
            <a:extLst/>
          </a:blip>
          <a:stretch>
            <a:fillRect/>
          </a:stretch>
        </p:blipFill>
        <p:spPr>
          <a:xfrm>
            <a:off x="9465865" y="1695048"/>
            <a:ext cx="1392487" cy="1043021"/>
          </a:xfrm>
          <a:prstGeom prst="rect">
            <a:avLst/>
          </a:prstGeom>
          <a:ln w="12700">
            <a:miter lim="400000"/>
          </a:ln>
        </p:spPr>
      </p:pic>
      <p:sp>
        <p:nvSpPr>
          <p:cNvPr id="131" name="Deep learning on mobile/IoT devices"/>
          <p:cNvSpPr txBox="1"/>
          <p:nvPr>
            <p:ph type="title" idx="4294967295"/>
          </p:nvPr>
        </p:nvSpPr>
        <p:spPr>
          <a:xfrm>
            <a:off x="386860" y="528637"/>
            <a:ext cx="11012519" cy="1043022"/>
          </a:xfrm>
          <a:prstGeom prst="rect">
            <a:avLst/>
          </a:prstGeom>
        </p:spPr>
        <p:txBody>
          <a:bodyPr anchor="t"/>
          <a:lstStyle>
            <a:lvl1pPr defTabSz="457199">
              <a:lnSpc>
                <a:spcPct val="100000"/>
              </a:lnSpc>
              <a:defRPr b="1" sz="3000">
                <a:latin typeface="Arial"/>
                <a:ea typeface="Arial"/>
                <a:cs typeface="Arial"/>
                <a:sym typeface="Arial"/>
              </a:defRPr>
            </a:lvl1pPr>
          </a:lstStyle>
          <a:p>
            <a:pPr/>
            <a:r>
              <a:t>Deep learning on mobile/IoT devices</a:t>
            </a:r>
          </a:p>
        </p:txBody>
      </p:sp>
      <p:sp>
        <p:nvSpPr>
          <p:cNvPr id="132" name="355 GPU year w/ V100"/>
          <p:cNvSpPr txBox="1"/>
          <p:nvPr/>
        </p:nvSpPr>
        <p:spPr>
          <a:xfrm>
            <a:off x="9378410" y="2963058"/>
            <a:ext cx="2480552" cy="350661"/>
          </a:xfrm>
          <a:prstGeom prst="rect">
            <a:avLst/>
          </a:prstGeom>
          <a:ln w="3175">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i="1" sz="1800">
                <a:solidFill>
                  <a:srgbClr val="FF2600"/>
                </a:solidFill>
                <a:latin typeface="Arial"/>
                <a:ea typeface="Arial"/>
                <a:cs typeface="Arial"/>
                <a:sym typeface="Arial"/>
              </a:defRPr>
            </a:lvl1pPr>
          </a:lstStyle>
          <a:p>
            <a:pPr/>
            <a:r>
              <a:t>355 GPU year w/ V100</a:t>
            </a:r>
          </a:p>
        </p:txBody>
      </p:sp>
      <p:sp>
        <p:nvSpPr>
          <p:cNvPr id="133" name="4.6 million $"/>
          <p:cNvSpPr txBox="1"/>
          <p:nvPr/>
        </p:nvSpPr>
        <p:spPr>
          <a:xfrm>
            <a:off x="9378410" y="3411708"/>
            <a:ext cx="1412673" cy="350660"/>
          </a:xfrm>
          <a:prstGeom prst="rect">
            <a:avLst/>
          </a:prstGeom>
          <a:ln w="3175">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i="1" sz="1800">
                <a:solidFill>
                  <a:srgbClr val="FF2600"/>
                </a:solidFill>
                <a:latin typeface="Arial"/>
                <a:ea typeface="Arial"/>
                <a:cs typeface="Arial"/>
                <a:sym typeface="Arial"/>
              </a:defRPr>
            </a:lvl1pPr>
          </a:lstStyle>
          <a:p>
            <a:pPr/>
            <a:r>
              <a:t>4.6 million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132"/>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2" grpId="1"/>
      <p:bldP build="whole" bldLvl="1" animBg="1" rev="0" advAuto="0" spid="133" grpId="2"/>
    </p:bldLst>
  </p:timing>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8" name="Slide Number"/>
          <p:cNvSpPr txBox="1"/>
          <p:nvPr>
            <p:ph type="sldNum" sz="quarter" idx="4294967295"/>
          </p:nvPr>
        </p:nvSpPr>
        <p:spPr>
          <a:xfrm>
            <a:off x="10787345" y="6049983"/>
            <a:ext cx="366662" cy="355227"/>
          </a:xfrm>
          <a:prstGeom prst="rect">
            <a:avLst/>
          </a:prstGeom>
          <a:extLst>
            <a:ext uri="{C572A759-6A51-4108-AA02-DFA0A04FC94B}">
              <ma14:wrappingTextBoxFlag xmlns:ma14="http://schemas.microsoft.com/office/mac/drawingml/2011/main" val="1"/>
            </a:ext>
          </a:extLst>
        </p:spPr>
        <p:txBody>
          <a:bodyPr lIns="35717" tIns="35717" rIns="35717" bIns="35717" anchor="t"/>
          <a:lstStyle>
            <a:lvl1pPr algn="ctr" defTabSz="410764">
              <a:defRPr b="1" sz="2000">
                <a:solidFill>
                  <a:srgbClr val="000000"/>
                </a:solidFill>
                <a:latin typeface="Arial"/>
                <a:ea typeface="Arial"/>
                <a:cs typeface="Arial"/>
                <a:sym typeface="Arial"/>
              </a:defRPr>
            </a:lvl1pPr>
          </a:lstStyle>
          <a:p>
            <a:pPr/>
            <a:fld id="{86CB4B4D-7CA3-9044-876B-883B54F8677D}" type="slidenum"/>
          </a:p>
        </p:txBody>
      </p:sp>
      <p:sp>
        <p:nvSpPr>
          <p:cNvPr id="499" name="Title 1"/>
          <p:cNvSpPr txBox="1"/>
          <p:nvPr/>
        </p:nvSpPr>
        <p:spPr>
          <a:xfrm>
            <a:off x="884514" y="1220906"/>
            <a:ext cx="9545015" cy="1610120"/>
          </a:xfrm>
          <a:prstGeom prst="rect">
            <a:avLst/>
          </a:prstGeom>
          <a:ln w="3175">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457200">
              <a:lnSpc>
                <a:spcPts val="5600"/>
              </a:lnSpc>
              <a:spcBef>
                <a:spcPts val="1200"/>
              </a:spcBef>
              <a:defRPr b="1" sz="3200">
                <a:solidFill>
                  <a:srgbClr val="000000"/>
                </a:solidFill>
                <a:latin typeface="Arial"/>
                <a:ea typeface="Arial"/>
                <a:cs typeface="Arial"/>
                <a:sym typeface="Arial"/>
              </a:defRPr>
            </a:lvl1pPr>
          </a:lstStyle>
          <a:p>
            <a:pPr/>
            <a:r>
              <a:t>CS 589 Fall 2021 Lecture</a:t>
            </a:r>
          </a:p>
        </p:txBody>
      </p:sp>
      <p:sp>
        <p:nvSpPr>
          <p:cNvPr id="500" name="TextBox 6"/>
          <p:cNvSpPr txBox="1"/>
          <p:nvPr/>
        </p:nvSpPr>
        <p:spPr>
          <a:xfrm>
            <a:off x="1433758" y="4230289"/>
            <a:ext cx="7648084" cy="1733299"/>
          </a:xfrm>
          <a:prstGeom prst="rect">
            <a:avLst/>
          </a:prstGeom>
          <a:ln w="3175">
            <a:miter lim="400000"/>
          </a:ln>
          <a:extLst>
            <a:ext uri="{C572A759-6A51-4108-AA02-DFA0A04FC94B}">
              <ma14:wrappingTextBoxFlag xmlns:ma14="http://schemas.microsoft.com/office/mac/drawingml/2011/main" val="1"/>
            </a:ext>
          </a:extLst>
        </p:spPr>
        <p:txBody>
          <a:bodyPr lIns="45718" tIns="45718" rIns="45718" bIns="45718">
            <a:spAutoFit/>
          </a:bodyPr>
          <a:lstStyle/>
          <a:p>
            <a:pPr defTabSz="457200">
              <a:defRPr b="1" sz="2200">
                <a:solidFill>
                  <a:srgbClr val="000000"/>
                </a:solidFill>
                <a:latin typeface="Arial"/>
                <a:ea typeface="Arial"/>
                <a:cs typeface="Arial"/>
                <a:sym typeface="Arial"/>
              </a:defRPr>
            </a:pPr>
          </a:p>
          <a:p>
            <a:pPr defTabSz="457200">
              <a:defRPr b="1" sz="2200">
                <a:solidFill>
                  <a:srgbClr val="000000"/>
                </a:solidFill>
                <a:latin typeface="Arial"/>
                <a:ea typeface="Arial"/>
                <a:cs typeface="Arial"/>
                <a:sym typeface="Arial"/>
              </a:defRPr>
            </a:pPr>
            <a:r>
              <a:t>Monday 6:30-9:00                        </a:t>
            </a:r>
          </a:p>
          <a:p>
            <a:pPr defTabSz="457200">
              <a:defRPr b="1" sz="2200">
                <a:solidFill>
                  <a:srgbClr val="000000"/>
                </a:solidFill>
                <a:latin typeface="Arial"/>
                <a:ea typeface="Arial"/>
                <a:cs typeface="Arial"/>
                <a:sym typeface="Arial"/>
              </a:defRPr>
            </a:pPr>
            <a:r>
              <a:t>Babbio 122</a:t>
            </a:r>
          </a:p>
          <a:p>
            <a:pPr defTabSz="457200">
              <a:defRPr b="1" sz="2200">
                <a:solidFill>
                  <a:srgbClr val="000000"/>
                </a:solidFill>
                <a:latin typeface="Arial"/>
                <a:ea typeface="Arial"/>
                <a:cs typeface="Arial"/>
                <a:sym typeface="Arial"/>
              </a:defRPr>
            </a:pPr>
            <a:r>
              <a:t>                          </a:t>
            </a:r>
          </a:p>
        </p:txBody>
      </p:sp>
      <p:sp>
        <p:nvSpPr>
          <p:cNvPr id="501" name="TextBox 6"/>
          <p:cNvSpPr txBox="1"/>
          <p:nvPr/>
        </p:nvSpPr>
        <p:spPr>
          <a:xfrm>
            <a:off x="3732398" y="2961919"/>
            <a:ext cx="5482997" cy="412499"/>
          </a:xfrm>
          <a:prstGeom prst="rect">
            <a:avLst/>
          </a:prstGeom>
          <a:ln w="3175">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457200">
              <a:defRPr b="1" sz="2200">
                <a:solidFill>
                  <a:srgbClr val="000000"/>
                </a:solidFill>
                <a:latin typeface="Arial"/>
                <a:ea typeface="Arial"/>
                <a:cs typeface="Arial"/>
                <a:sym typeface="Arial"/>
              </a:defRPr>
            </a:lvl1pPr>
          </a:lstStyle>
          <a:p>
            <a:pPr/>
            <a:r>
              <a:t>Language model for Seq2seq</a:t>
            </a:r>
          </a:p>
        </p:txBody>
      </p:sp>
      <p:pic>
        <p:nvPicPr>
          <p:cNvPr id="502" name="Image" descr="Image"/>
          <p:cNvPicPr>
            <a:picLocks noChangeAspect="1"/>
          </p:cNvPicPr>
          <p:nvPr/>
        </p:nvPicPr>
        <p:blipFill>
          <a:blip r:embed="rId3">
            <a:extLst/>
          </a:blip>
          <a:stretch>
            <a:fillRect/>
          </a:stretch>
        </p:blipFill>
        <p:spPr>
          <a:xfrm>
            <a:off x="7924800" y="3657600"/>
            <a:ext cx="3245342" cy="1817724"/>
          </a:xfrm>
          <a:prstGeom prst="rect">
            <a:avLst/>
          </a:prstGeom>
          <a:ln w="12700">
            <a:miter lim="400000"/>
          </a:ln>
        </p:spPr>
      </p:pic>
      <p:sp>
        <p:nvSpPr>
          <p:cNvPr id="503" name="TextBox 6"/>
          <p:cNvSpPr txBox="1"/>
          <p:nvPr/>
        </p:nvSpPr>
        <p:spPr>
          <a:xfrm>
            <a:off x="7986958" y="5758505"/>
            <a:ext cx="7648084" cy="226985"/>
          </a:xfrm>
          <a:prstGeom prst="rect">
            <a:avLst/>
          </a:prstGeom>
          <a:ln w="3175">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457200">
              <a:defRPr sz="1000">
                <a:solidFill>
                  <a:schemeClr val="accent4">
                    <a:lumOff val="-10666"/>
                  </a:schemeClr>
                </a:solidFill>
                <a:latin typeface="Arial"/>
                <a:ea typeface="Arial"/>
                <a:cs typeface="Arial"/>
                <a:sym typeface="Arial"/>
              </a:defRPr>
            </a:lvl1pPr>
          </a:lstStyle>
          <a:p>
            <a:pPr/>
            <a:r>
              <a:t>photo: https://www.scubedstudios.com/information-retrieval/</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7" name="Title 1"/>
          <p:cNvSpPr txBox="1"/>
          <p:nvPr>
            <p:ph type="title"/>
          </p:nvPr>
        </p:nvSpPr>
        <p:spPr>
          <a:xfrm>
            <a:off x="749300" y="236864"/>
            <a:ext cx="10515600" cy="1325564"/>
          </a:xfrm>
          <a:prstGeom prst="rect">
            <a:avLst/>
          </a:prstGeom>
        </p:spPr>
        <p:txBody>
          <a:bodyPr/>
          <a:lstStyle/>
          <a:p>
            <a:pPr>
              <a:defRPr b="1" sz="3000">
                <a:latin typeface="Arial"/>
                <a:ea typeface="Arial"/>
                <a:cs typeface="Arial"/>
                <a:sym typeface="Arial"/>
              </a:defRPr>
            </a:pPr>
            <a:r>
              <a:t>BERT: Bidirectional </a:t>
            </a:r>
            <a:r>
              <a:rPr>
                <a:solidFill>
                  <a:srgbClr val="FF2600"/>
                </a:solidFill>
              </a:rPr>
              <a:t>encoder</a:t>
            </a:r>
            <a:r>
              <a:t> using Transformers</a:t>
            </a:r>
          </a:p>
        </p:txBody>
      </p:sp>
      <p:sp>
        <p:nvSpPr>
          <p:cNvPr id="508" name="Slide Number Placeholder 5"/>
          <p:cNvSpPr txBox="1"/>
          <p:nvPr>
            <p:ph type="sldNum" sz="quarter" idx="2"/>
          </p:nvPr>
        </p:nvSpPr>
        <p:spPr>
          <a:xfrm>
            <a:off x="11095176" y="6414760"/>
            <a:ext cx="258624" cy="2483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09" name="Picture 10" descr="Picture 10"/>
          <p:cNvPicPr>
            <a:picLocks noChangeAspect="1"/>
          </p:cNvPicPr>
          <p:nvPr/>
        </p:nvPicPr>
        <p:blipFill>
          <a:blip r:embed="rId2">
            <a:extLst/>
          </a:blip>
          <a:srcRect l="0" t="0" r="2579" b="11101"/>
          <a:stretch>
            <a:fillRect/>
          </a:stretch>
        </p:blipFill>
        <p:spPr>
          <a:xfrm>
            <a:off x="7919133" y="2179669"/>
            <a:ext cx="3441706" cy="3015347"/>
          </a:xfrm>
          <a:prstGeom prst="rect">
            <a:avLst/>
          </a:prstGeom>
          <a:ln w="12700">
            <a:miter lim="400000"/>
          </a:ln>
        </p:spPr>
      </p:pic>
      <p:sp>
        <p:nvSpPr>
          <p:cNvPr id="510" name="Content Placeholder 2"/>
          <p:cNvSpPr txBox="1"/>
          <p:nvPr>
            <p:ph type="body" idx="1"/>
          </p:nvPr>
        </p:nvSpPr>
        <p:spPr>
          <a:xfrm>
            <a:off x="884298" y="1522423"/>
            <a:ext cx="6841296" cy="4957932"/>
          </a:xfrm>
          <a:prstGeom prst="rect">
            <a:avLst/>
          </a:prstGeom>
        </p:spPr>
        <p:txBody>
          <a:bodyPr lIns="18516" tIns="18516" rIns="18516" bIns="18516"/>
          <a:lstStyle/>
          <a:p>
            <a:pPr marL="200526" indent="-200526" defTabSz="457199">
              <a:lnSpc>
                <a:spcPts val="3800"/>
              </a:lnSpc>
              <a:spcBef>
                <a:spcPts val="0"/>
              </a:spcBef>
              <a:buFontTx/>
              <a:defRPr sz="2000">
                <a:latin typeface="Arial"/>
                <a:ea typeface="Arial"/>
                <a:cs typeface="Arial"/>
                <a:sym typeface="Arial"/>
              </a:defRPr>
            </a:pPr>
            <a:r>
              <a:t>Architecture:</a:t>
            </a:r>
          </a:p>
          <a:p>
            <a:pPr lvl="1" marL="581526" indent="-200526" defTabSz="457199">
              <a:lnSpc>
                <a:spcPts val="3800"/>
              </a:lnSpc>
              <a:spcBef>
                <a:spcPts val="0"/>
              </a:spcBef>
              <a:buFontTx/>
              <a:defRPr sz="2000">
                <a:latin typeface="Arial"/>
                <a:ea typeface="Arial"/>
                <a:cs typeface="Arial"/>
                <a:sym typeface="Arial"/>
              </a:defRPr>
            </a:pPr>
            <a:r>
              <a:t>12 layers of Transformer architecture</a:t>
            </a:r>
          </a:p>
          <a:p>
            <a:pPr lvl="1" marL="581526" indent="-200526" defTabSz="457199">
              <a:lnSpc>
                <a:spcPts val="3800"/>
              </a:lnSpc>
              <a:spcBef>
                <a:spcPts val="0"/>
              </a:spcBef>
              <a:buFontTx/>
              <a:defRPr sz="2000">
                <a:latin typeface="Arial"/>
                <a:ea typeface="Arial"/>
                <a:cs typeface="Arial"/>
                <a:sym typeface="Arial"/>
              </a:defRPr>
            </a:pPr>
          </a:p>
          <a:p>
            <a:pPr marL="200526" indent="-200526" defTabSz="457199">
              <a:lnSpc>
                <a:spcPts val="3800"/>
              </a:lnSpc>
              <a:spcBef>
                <a:spcPts val="0"/>
              </a:spcBef>
              <a:buFontTx/>
              <a:defRPr sz="2000">
                <a:latin typeface="Arial"/>
                <a:ea typeface="Arial"/>
                <a:cs typeface="Arial"/>
                <a:sym typeface="Arial"/>
              </a:defRPr>
            </a:pPr>
            <a:r>
              <a:t>Training objective:</a:t>
            </a:r>
          </a:p>
          <a:p>
            <a:pPr lvl="1" marL="581526" indent="-200526" defTabSz="457199">
              <a:lnSpc>
                <a:spcPts val="3800"/>
              </a:lnSpc>
              <a:spcBef>
                <a:spcPts val="0"/>
              </a:spcBef>
              <a:buFontTx/>
              <a:defRPr sz="2000">
                <a:latin typeface="Arial"/>
                <a:ea typeface="Arial"/>
                <a:cs typeface="Arial"/>
                <a:sym typeface="Arial"/>
              </a:defRPr>
            </a:pPr>
            <a:r>
              <a:t>Masked language model (randomly masking 15% of tokens, predicting the token using </a:t>
            </a:r>
            <a:r>
              <a:rPr b="1">
                <a:solidFill>
                  <a:srgbClr val="FF2600"/>
                </a:solidFill>
              </a:rPr>
              <a:t>both the left and right tokens</a:t>
            </a:r>
            <a:r>
              <a:t>)</a:t>
            </a:r>
          </a:p>
          <a:p>
            <a:pPr lvl="1" marL="581526" indent="-200526" defTabSz="457199">
              <a:lnSpc>
                <a:spcPts val="3800"/>
              </a:lnSpc>
              <a:spcBef>
                <a:spcPts val="0"/>
              </a:spcBef>
              <a:buFontTx/>
              <a:defRPr sz="2000">
                <a:latin typeface="Arial"/>
                <a:ea typeface="Arial"/>
                <a:cs typeface="Arial"/>
                <a:sym typeface="Arial"/>
              </a:defRPr>
            </a:pPr>
            <a:r>
              <a:t>Next sentence prediction</a:t>
            </a:r>
          </a:p>
          <a:p>
            <a:pPr lvl="1" marL="581526" indent="-200526" defTabSz="457199">
              <a:lnSpc>
                <a:spcPts val="3800"/>
              </a:lnSpc>
              <a:spcBef>
                <a:spcPts val="0"/>
              </a:spcBef>
              <a:buFontTx/>
              <a:defRPr sz="2000">
                <a:latin typeface="Arial"/>
                <a:ea typeface="Arial"/>
                <a:cs typeface="Arial"/>
                <a:sym typeface="Arial"/>
              </a:defRPr>
            </a:pPr>
          </a:p>
          <a:p>
            <a:pPr marL="200526" indent="-200526" defTabSz="457199">
              <a:lnSpc>
                <a:spcPts val="3800"/>
              </a:lnSpc>
              <a:spcBef>
                <a:spcPts val="0"/>
              </a:spcBef>
              <a:buFontTx/>
              <a:defRPr sz="2000">
                <a:latin typeface="Arial"/>
                <a:ea typeface="Arial"/>
                <a:cs typeface="Arial"/>
                <a:sym typeface="Arial"/>
              </a:defRPr>
            </a:pPr>
            <a:r>
              <a:t>Pre-training data: the BooksCorpus (800M words) (Zhu et al., 2015) and English Wikipedia (2,500M words)</a:t>
            </a:r>
          </a:p>
          <a:p>
            <a:pPr lvl="1" marL="581526" indent="-200526" defTabSz="457199">
              <a:lnSpc>
                <a:spcPts val="3800"/>
              </a:lnSpc>
              <a:spcBef>
                <a:spcPts val="0"/>
              </a:spcBef>
              <a:buFontTx/>
              <a:defRPr sz="2000">
                <a:latin typeface="Arial"/>
                <a:ea typeface="Arial"/>
                <a:cs typeface="Arial"/>
                <a:sym typeface="Arial"/>
              </a:defRPr>
            </a:pPr>
          </a:p>
          <a:p>
            <a:pPr marL="200526" indent="-200526" defTabSz="457199">
              <a:lnSpc>
                <a:spcPts val="3800"/>
              </a:lnSpc>
              <a:spcBef>
                <a:spcPts val="0"/>
              </a:spcBef>
              <a:buFontTx/>
              <a:defRPr sz="2000">
                <a:latin typeface="Arial"/>
                <a:ea typeface="Arial"/>
                <a:cs typeface="Arial"/>
                <a:sym typeface="Arial"/>
              </a:defRPr>
            </a:pPr>
            <a:r>
              <a:t>BERT architecture is not designed for seq2seq generation task: </a:t>
            </a:r>
            <a:r>
              <a:rPr b="1">
                <a:solidFill>
                  <a:srgbClr val="FF2600"/>
                </a:solidFill>
              </a:rPr>
              <a:t>why not?</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2" name="Transformer"/>
          <p:cNvSpPr txBox="1"/>
          <p:nvPr>
            <p:ph type="title" idx="4294967295"/>
          </p:nvPr>
        </p:nvSpPr>
        <p:spPr>
          <a:xfrm>
            <a:off x="386860" y="528637"/>
            <a:ext cx="10550771" cy="657450"/>
          </a:xfrm>
          <a:prstGeom prst="rect">
            <a:avLst/>
          </a:prstGeom>
        </p:spPr>
        <p:txBody>
          <a:bodyPr anchor="t"/>
          <a:lstStyle>
            <a:lvl1pPr defTabSz="457200">
              <a:lnSpc>
                <a:spcPct val="100000"/>
              </a:lnSpc>
              <a:defRPr b="1" sz="3000">
                <a:latin typeface="Arial"/>
                <a:ea typeface="Arial"/>
                <a:cs typeface="Arial"/>
                <a:sym typeface="Arial"/>
              </a:defRPr>
            </a:lvl1pPr>
          </a:lstStyle>
          <a:p>
            <a:pPr/>
            <a:r>
              <a:t>Transformer</a:t>
            </a:r>
          </a:p>
        </p:txBody>
      </p:sp>
      <p:sp>
        <p:nvSpPr>
          <p:cNvPr id="513" name="Non-recurrent sequence to sequence encoder-decoder model…"/>
          <p:cNvSpPr txBox="1"/>
          <p:nvPr>
            <p:ph type="body" idx="4294967295"/>
          </p:nvPr>
        </p:nvSpPr>
        <p:spPr>
          <a:xfrm>
            <a:off x="467211" y="1496793"/>
            <a:ext cx="6988363" cy="4927009"/>
          </a:xfrm>
          <a:prstGeom prst="rect">
            <a:avLst/>
          </a:prstGeom>
        </p:spPr>
        <p:txBody>
          <a:bodyPr/>
          <a:lstStyle/>
          <a:p>
            <a:pPr marL="342899" indent="-342899">
              <a:lnSpc>
                <a:spcPct val="100000"/>
              </a:lnSpc>
              <a:spcBef>
                <a:spcPts val="700"/>
              </a:spcBef>
              <a:defRPr sz="2300">
                <a:latin typeface="Arial"/>
                <a:ea typeface="Arial"/>
                <a:cs typeface="Arial"/>
                <a:sym typeface="Arial"/>
              </a:defRPr>
            </a:pPr>
            <a:r>
              <a:rPr b="1">
                <a:solidFill>
                  <a:srgbClr val="0433FF"/>
                </a:solidFill>
              </a:rPr>
              <a:t>Non-recurrent</a:t>
            </a:r>
            <a:r>
              <a:t> sequence to sequence encoder-decoder model</a:t>
            </a:r>
          </a:p>
          <a:p>
            <a:pPr marL="342899" indent="-342899">
              <a:lnSpc>
                <a:spcPct val="100000"/>
              </a:lnSpc>
              <a:spcBef>
                <a:spcPts val="700"/>
              </a:spcBef>
              <a:defRPr sz="2300">
                <a:latin typeface="Arial"/>
                <a:ea typeface="Arial"/>
                <a:cs typeface="Arial"/>
                <a:sym typeface="Arial"/>
              </a:defRPr>
            </a:pPr>
          </a:p>
          <a:p>
            <a:pPr marL="342899" indent="-342899">
              <a:lnSpc>
                <a:spcPct val="100000"/>
              </a:lnSpc>
              <a:spcBef>
                <a:spcPts val="700"/>
              </a:spcBef>
              <a:defRPr sz="2300">
                <a:latin typeface="Arial"/>
                <a:ea typeface="Arial"/>
                <a:cs typeface="Arial"/>
                <a:sym typeface="Arial"/>
              </a:defRPr>
            </a:pPr>
            <a:r>
              <a:t>Encoder and decoder architectures</a:t>
            </a:r>
          </a:p>
          <a:p>
            <a:pPr marL="342899" indent="-342899">
              <a:lnSpc>
                <a:spcPct val="100000"/>
              </a:lnSpc>
              <a:spcBef>
                <a:spcPts val="700"/>
              </a:spcBef>
              <a:defRPr sz="2300">
                <a:latin typeface="Arial"/>
                <a:ea typeface="Arial"/>
                <a:cs typeface="Arial"/>
                <a:sym typeface="Arial"/>
              </a:defRPr>
            </a:pPr>
          </a:p>
          <a:p>
            <a:pPr marL="342899" indent="-342899">
              <a:lnSpc>
                <a:spcPct val="100000"/>
              </a:lnSpc>
              <a:spcBef>
                <a:spcPts val="700"/>
              </a:spcBef>
              <a:defRPr sz="2300">
                <a:latin typeface="Arial"/>
                <a:ea typeface="Arial"/>
                <a:cs typeface="Arial"/>
                <a:sym typeface="Arial"/>
              </a:defRPr>
            </a:pPr>
            <a:r>
              <a:t>Multi-head self attention [Lin et al. 2017]</a:t>
            </a:r>
          </a:p>
          <a:p>
            <a:pPr marL="342899" indent="-342899">
              <a:lnSpc>
                <a:spcPct val="100000"/>
              </a:lnSpc>
              <a:spcBef>
                <a:spcPts val="700"/>
              </a:spcBef>
              <a:defRPr sz="2300">
                <a:latin typeface="Arial"/>
                <a:ea typeface="Arial"/>
                <a:cs typeface="Arial"/>
                <a:sym typeface="Arial"/>
              </a:defRPr>
            </a:pPr>
          </a:p>
          <a:p>
            <a:pPr marL="342899" indent="-342899">
              <a:lnSpc>
                <a:spcPct val="100000"/>
              </a:lnSpc>
              <a:spcBef>
                <a:spcPts val="700"/>
              </a:spcBef>
              <a:defRPr sz="2300">
                <a:latin typeface="Arial"/>
                <a:ea typeface="Arial"/>
                <a:cs typeface="Arial"/>
                <a:sym typeface="Arial"/>
              </a:defRPr>
            </a:pPr>
          </a:p>
          <a:p>
            <a:pPr marL="342899" indent="-342899">
              <a:lnSpc>
                <a:spcPct val="100000"/>
              </a:lnSpc>
              <a:spcBef>
                <a:spcPts val="700"/>
              </a:spcBef>
              <a:defRPr sz="2300">
                <a:latin typeface="Arial"/>
                <a:ea typeface="Arial"/>
                <a:cs typeface="Arial"/>
                <a:sym typeface="Arial"/>
              </a:defRPr>
            </a:pPr>
          </a:p>
          <a:p>
            <a:pPr marL="342899" indent="-342899">
              <a:lnSpc>
                <a:spcPct val="100000"/>
              </a:lnSpc>
              <a:spcBef>
                <a:spcPts val="700"/>
              </a:spcBef>
              <a:defRPr sz="2300">
                <a:latin typeface="Arial"/>
                <a:ea typeface="Arial"/>
                <a:cs typeface="Arial"/>
                <a:sym typeface="Arial"/>
              </a:defRPr>
            </a:pPr>
            <a:r>
              <a:t>Position encoding [Gehring et al. 2017]</a:t>
            </a:r>
          </a:p>
        </p:txBody>
      </p:sp>
      <p:pic>
        <p:nvPicPr>
          <p:cNvPr id="514" name="Picture 3" descr="Picture 3"/>
          <p:cNvPicPr>
            <a:picLocks noChangeAspect="1"/>
          </p:cNvPicPr>
          <p:nvPr/>
        </p:nvPicPr>
        <p:blipFill>
          <a:blip r:embed="rId3">
            <a:extLst/>
          </a:blip>
          <a:stretch>
            <a:fillRect/>
          </a:stretch>
        </p:blipFill>
        <p:spPr>
          <a:xfrm>
            <a:off x="7763987" y="1496793"/>
            <a:ext cx="3443200" cy="4927009"/>
          </a:xfrm>
          <a:prstGeom prst="rect">
            <a:avLst/>
          </a:prstGeom>
          <a:ln w="12700">
            <a:miter lim="400000"/>
          </a:ln>
        </p:spPr>
      </p:pic>
      <p:pic>
        <p:nvPicPr>
          <p:cNvPr id="515" name="Picture 4" descr="Picture 4"/>
          <p:cNvPicPr>
            <a:picLocks noChangeAspect="1"/>
          </p:cNvPicPr>
          <p:nvPr/>
        </p:nvPicPr>
        <p:blipFill>
          <a:blip r:embed="rId4">
            <a:extLst/>
          </a:blip>
          <a:stretch>
            <a:fillRect/>
          </a:stretch>
        </p:blipFill>
        <p:spPr>
          <a:xfrm>
            <a:off x="1331540" y="4211910"/>
            <a:ext cx="4595089" cy="834268"/>
          </a:xfrm>
          <a:prstGeom prst="rect">
            <a:avLst/>
          </a:prstGeom>
          <a:ln w="12700">
            <a:miter lim="400000"/>
          </a:ln>
        </p:spPr>
      </p:pic>
      <p:sp>
        <p:nvSpPr>
          <p:cNvPr id="516" name="Attention is all you need. Vaswani et al. 2017"/>
          <p:cNvSpPr txBox="1"/>
          <p:nvPr/>
        </p:nvSpPr>
        <p:spPr>
          <a:xfrm>
            <a:off x="414389" y="6320843"/>
            <a:ext cx="3575088" cy="234416"/>
          </a:xfrm>
          <a:prstGeom prst="rect">
            <a:avLst/>
          </a:prstGeom>
          <a:ln w="3175">
            <a:miter lim="400000"/>
          </a:ln>
          <a:extLst>
            <a:ext uri="{C572A759-6A51-4108-AA02-DFA0A04FC94B}">
              <ma14:wrappingTextBoxFlag xmlns:ma14="http://schemas.microsoft.com/office/mac/drawingml/2011/main" val="1"/>
            </a:ext>
          </a:extLst>
        </p:spPr>
        <p:txBody>
          <a:bodyPr wrap="none" lIns="18516" tIns="18516" rIns="18516" bIns="18516">
            <a:spAutoFit/>
          </a:bodyPr>
          <a:lstStyle/>
          <a:p>
            <a:pPr>
              <a:defRPr>
                <a:latin typeface="Arial"/>
                <a:ea typeface="Arial"/>
                <a:cs typeface="Arial"/>
                <a:sym typeface="Arial"/>
              </a:defRPr>
            </a:pPr>
            <a:r>
              <a:rPr i="1"/>
              <a:t>Attention is all you need</a:t>
            </a:r>
            <a:r>
              <a:t>. Vaswani et al. 2017</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0" name="GPT: Left-to-right decoder using the Transformer arch."/>
          <p:cNvSpPr txBox="1"/>
          <p:nvPr>
            <p:ph type="title" idx="4294967295"/>
          </p:nvPr>
        </p:nvSpPr>
        <p:spPr>
          <a:xfrm>
            <a:off x="829679" y="677154"/>
            <a:ext cx="10249335" cy="838941"/>
          </a:xfrm>
          <a:prstGeom prst="rect">
            <a:avLst/>
          </a:prstGeom>
        </p:spPr>
        <p:txBody>
          <a:bodyPr lIns="18516" tIns="18516" rIns="18516" bIns="18516" anchor="t"/>
          <a:lstStyle/>
          <a:p>
            <a:pPr defTabSz="457199">
              <a:lnSpc>
                <a:spcPct val="100000"/>
              </a:lnSpc>
              <a:defRPr b="1" sz="3000">
                <a:latin typeface="Arial"/>
                <a:ea typeface="Arial"/>
                <a:cs typeface="Arial"/>
                <a:sym typeface="Arial"/>
              </a:defRPr>
            </a:pPr>
            <a:r>
              <a:t>GPT: Left-to-right </a:t>
            </a:r>
            <a:r>
              <a:rPr>
                <a:solidFill>
                  <a:srgbClr val="FF2600"/>
                </a:solidFill>
              </a:rPr>
              <a:t>decoder</a:t>
            </a:r>
            <a:r>
              <a:t> using the Transformer arch.</a:t>
            </a:r>
          </a:p>
        </p:txBody>
      </p:sp>
      <p:sp>
        <p:nvSpPr>
          <p:cNvPr id="521" name="The GPT architecture also uses the transformer architecture…"/>
          <p:cNvSpPr txBox="1"/>
          <p:nvPr>
            <p:ph type="body" idx="4294967295"/>
          </p:nvPr>
        </p:nvSpPr>
        <p:spPr>
          <a:xfrm>
            <a:off x="884298" y="1522423"/>
            <a:ext cx="6959107" cy="4957932"/>
          </a:xfrm>
          <a:prstGeom prst="rect">
            <a:avLst/>
          </a:prstGeom>
        </p:spPr>
        <p:txBody>
          <a:bodyPr lIns="18516" tIns="18516" rIns="18516" bIns="18516"/>
          <a:lstStyle/>
          <a:p>
            <a:pPr marL="200526" indent="-200526" defTabSz="457199">
              <a:lnSpc>
                <a:spcPts val="3800"/>
              </a:lnSpc>
              <a:spcBef>
                <a:spcPts val="0"/>
              </a:spcBef>
              <a:buFontTx/>
              <a:defRPr sz="2000">
                <a:latin typeface="Arial"/>
                <a:ea typeface="Arial"/>
                <a:cs typeface="Arial"/>
                <a:sym typeface="Arial"/>
              </a:defRPr>
            </a:pPr>
            <a:r>
              <a:t>The GPT architecture also uses the transformer architecture</a:t>
            </a:r>
          </a:p>
          <a:p>
            <a:pPr lvl="1" marL="581526" indent="-200526" defTabSz="457199">
              <a:lnSpc>
                <a:spcPts val="3800"/>
              </a:lnSpc>
              <a:spcBef>
                <a:spcPts val="0"/>
              </a:spcBef>
              <a:buFontTx/>
              <a:defRPr sz="2000">
                <a:latin typeface="Arial"/>
                <a:ea typeface="Arial"/>
                <a:cs typeface="Arial"/>
                <a:sym typeface="Arial"/>
              </a:defRPr>
            </a:pPr>
            <a:r>
              <a:t>But it uses the decoder (masked multi-head attention) to allow autoregressive generation for seq2seq tasks</a:t>
            </a:r>
          </a:p>
          <a:p>
            <a:pPr lvl="1" marL="581526" indent="-200526" defTabSz="457199">
              <a:lnSpc>
                <a:spcPts val="3800"/>
              </a:lnSpc>
              <a:spcBef>
                <a:spcPts val="0"/>
              </a:spcBef>
              <a:buFontTx/>
              <a:defRPr sz="2000">
                <a:latin typeface="Arial"/>
                <a:ea typeface="Arial"/>
                <a:cs typeface="Arial"/>
                <a:sym typeface="Arial"/>
              </a:defRPr>
            </a:pPr>
            <a:r>
              <a:t>Masked multi-head attention prevents decoder from attending to right tokens</a:t>
            </a:r>
          </a:p>
          <a:p>
            <a:pPr lvl="1" marL="581526" indent="-200526" defTabSz="457199">
              <a:lnSpc>
                <a:spcPts val="3800"/>
              </a:lnSpc>
              <a:spcBef>
                <a:spcPts val="0"/>
              </a:spcBef>
              <a:buFontTx/>
              <a:defRPr sz="2000">
                <a:latin typeface="Arial"/>
                <a:ea typeface="Arial"/>
                <a:cs typeface="Arial"/>
                <a:sym typeface="Arial"/>
              </a:defRPr>
            </a:pPr>
          </a:p>
          <a:p>
            <a:pPr marL="200526" indent="-200526" defTabSz="457199">
              <a:lnSpc>
                <a:spcPts val="3800"/>
              </a:lnSpc>
              <a:spcBef>
                <a:spcPts val="0"/>
              </a:spcBef>
              <a:buFontTx/>
              <a:defRPr sz="2000">
                <a:latin typeface="Arial"/>
                <a:ea typeface="Arial"/>
                <a:cs typeface="Arial"/>
                <a:sym typeface="Arial"/>
              </a:defRPr>
            </a:pPr>
            <a:r>
              <a:t>Framework:</a:t>
            </a:r>
          </a:p>
          <a:p>
            <a:pPr lvl="1" marL="581526" indent="-200526" defTabSz="457199">
              <a:lnSpc>
                <a:spcPts val="3800"/>
              </a:lnSpc>
              <a:spcBef>
                <a:spcPts val="0"/>
              </a:spcBef>
              <a:buFontTx/>
              <a:defRPr sz="2000">
                <a:latin typeface="Arial"/>
                <a:ea typeface="Arial"/>
                <a:cs typeface="Arial"/>
                <a:sym typeface="Arial"/>
              </a:defRPr>
            </a:pPr>
            <a:r>
              <a:t>Unsupervised pre-training: using the BooksCorpus + 1B word benchmark</a:t>
            </a:r>
          </a:p>
          <a:p>
            <a:pPr lvl="1" marL="581526" indent="-200526" defTabSz="457199">
              <a:lnSpc>
                <a:spcPts val="3800"/>
              </a:lnSpc>
              <a:spcBef>
                <a:spcPts val="0"/>
              </a:spcBef>
              <a:buFontTx/>
              <a:defRPr sz="2000">
                <a:latin typeface="Arial"/>
                <a:ea typeface="Arial"/>
                <a:cs typeface="Arial"/>
                <a:sym typeface="Arial"/>
              </a:defRPr>
            </a:pPr>
            <a:r>
              <a:t>Fine tuning: qa, common sense reasoning, text entailment</a:t>
            </a:r>
          </a:p>
        </p:txBody>
      </p:sp>
      <p:sp>
        <p:nvSpPr>
          <p:cNvPr id="522" name="Improving Language Understanding by Generative Pre-Training. Radford et al. 2018"/>
          <p:cNvSpPr txBox="1"/>
          <p:nvPr/>
        </p:nvSpPr>
        <p:spPr>
          <a:xfrm>
            <a:off x="414389" y="6320843"/>
            <a:ext cx="6658633" cy="234416"/>
          </a:xfrm>
          <a:prstGeom prst="rect">
            <a:avLst/>
          </a:prstGeom>
          <a:ln w="3175">
            <a:miter lim="400000"/>
          </a:ln>
          <a:extLst>
            <a:ext uri="{C572A759-6A51-4108-AA02-DFA0A04FC94B}">
              <ma14:wrappingTextBoxFlag xmlns:ma14="http://schemas.microsoft.com/office/mac/drawingml/2011/main" val="1"/>
            </a:ext>
          </a:extLst>
        </p:spPr>
        <p:txBody>
          <a:bodyPr wrap="none" lIns="18516" tIns="18516" rIns="18516" bIns="18516">
            <a:spAutoFit/>
          </a:bodyPr>
          <a:lstStyle/>
          <a:p>
            <a:pPr>
              <a:defRPr>
                <a:latin typeface="Arial"/>
                <a:ea typeface="Arial"/>
                <a:cs typeface="Arial"/>
                <a:sym typeface="Arial"/>
              </a:defRPr>
            </a:pPr>
            <a:r>
              <a:rPr i="1"/>
              <a:t>Improving Language Understanding by Generative Pre-Training</a:t>
            </a:r>
            <a:r>
              <a:t>. Radford et al. 2018</a:t>
            </a:r>
          </a:p>
        </p:txBody>
      </p:sp>
      <p:pic>
        <p:nvPicPr>
          <p:cNvPr id="523" name="Image" descr="Image"/>
          <p:cNvPicPr>
            <a:picLocks noChangeAspect="1"/>
          </p:cNvPicPr>
          <p:nvPr/>
        </p:nvPicPr>
        <p:blipFill>
          <a:blip r:embed="rId3">
            <a:extLst/>
          </a:blip>
          <a:stretch>
            <a:fillRect/>
          </a:stretch>
        </p:blipFill>
        <p:spPr>
          <a:xfrm>
            <a:off x="7793063" y="3089704"/>
            <a:ext cx="3950150" cy="2457441"/>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7" name="GPT2: Towards zero-shot learning for NLP tasks"/>
          <p:cNvSpPr txBox="1"/>
          <p:nvPr>
            <p:ph type="title" idx="4294967295"/>
          </p:nvPr>
        </p:nvSpPr>
        <p:spPr>
          <a:xfrm>
            <a:off x="829679" y="677154"/>
            <a:ext cx="10249335" cy="838941"/>
          </a:xfrm>
          <a:prstGeom prst="rect">
            <a:avLst/>
          </a:prstGeom>
        </p:spPr>
        <p:txBody>
          <a:bodyPr lIns="18516" tIns="18516" rIns="18516" bIns="18516" anchor="t"/>
          <a:lstStyle>
            <a:lvl1pPr defTabSz="457199">
              <a:lnSpc>
                <a:spcPct val="100000"/>
              </a:lnSpc>
              <a:defRPr b="1" sz="3000">
                <a:latin typeface="Arial"/>
                <a:ea typeface="Arial"/>
                <a:cs typeface="Arial"/>
                <a:sym typeface="Arial"/>
              </a:defRPr>
            </a:lvl1pPr>
          </a:lstStyle>
          <a:p>
            <a:pPr/>
            <a:r>
              <a:t>GPT2: Towards zero-shot learning for NLP tasks</a:t>
            </a:r>
          </a:p>
        </p:txBody>
      </p:sp>
      <p:sp>
        <p:nvSpPr>
          <p:cNvPr id="528" name="GPT2 framework:…"/>
          <p:cNvSpPr txBox="1"/>
          <p:nvPr>
            <p:ph type="body" idx="4294967295"/>
          </p:nvPr>
        </p:nvSpPr>
        <p:spPr>
          <a:xfrm>
            <a:off x="884298" y="1522423"/>
            <a:ext cx="9679011" cy="4957932"/>
          </a:xfrm>
          <a:prstGeom prst="rect">
            <a:avLst/>
          </a:prstGeom>
        </p:spPr>
        <p:txBody>
          <a:bodyPr lIns="18516" tIns="18516" rIns="18516" bIns="18516"/>
          <a:lstStyle/>
          <a:p>
            <a:pPr marL="200526" indent="-200526" defTabSz="457199">
              <a:lnSpc>
                <a:spcPts val="3800"/>
              </a:lnSpc>
              <a:spcBef>
                <a:spcPts val="0"/>
              </a:spcBef>
              <a:buFontTx/>
              <a:defRPr sz="2000">
                <a:latin typeface="Arial"/>
                <a:ea typeface="Arial"/>
                <a:cs typeface="Arial"/>
                <a:sym typeface="Arial"/>
              </a:defRPr>
            </a:pPr>
            <a:r>
              <a:t>GPT2 framework:</a:t>
            </a:r>
          </a:p>
          <a:p>
            <a:pPr lvl="1" marL="581526" indent="-200526" defTabSz="457199">
              <a:lnSpc>
                <a:spcPts val="3800"/>
              </a:lnSpc>
              <a:spcBef>
                <a:spcPts val="0"/>
              </a:spcBef>
              <a:buFontTx/>
              <a:defRPr sz="2000">
                <a:latin typeface="Arial"/>
                <a:ea typeface="Arial"/>
                <a:cs typeface="Arial"/>
                <a:sym typeface="Arial"/>
              </a:defRPr>
            </a:pPr>
            <a:r>
              <a:t>Uses the similar model as GPT [Radford et al. 2018], expanding the model size and vocabulary size</a:t>
            </a:r>
          </a:p>
          <a:p>
            <a:pPr lvl="1" marL="581526" indent="-200526" defTabSz="457199">
              <a:lnSpc>
                <a:spcPts val="3800"/>
              </a:lnSpc>
              <a:spcBef>
                <a:spcPts val="0"/>
              </a:spcBef>
              <a:buFontTx/>
              <a:defRPr sz="2000">
                <a:latin typeface="Arial"/>
                <a:ea typeface="Arial"/>
                <a:cs typeface="Arial"/>
                <a:sym typeface="Arial"/>
              </a:defRPr>
            </a:pPr>
            <a:r>
              <a:t>Engineering the dataset (for pre-training): scraped all outbound links from Reddit, didn't use CommonCrawl (1 trillion word) due to quality issue</a:t>
            </a:r>
          </a:p>
          <a:p>
            <a:pPr lvl="1" marL="581526" indent="-200526" defTabSz="457199">
              <a:lnSpc>
                <a:spcPts val="3800"/>
              </a:lnSpc>
              <a:spcBef>
                <a:spcPts val="0"/>
              </a:spcBef>
              <a:buFontTx/>
              <a:defRPr sz="2000">
                <a:latin typeface="Arial"/>
                <a:ea typeface="Arial"/>
                <a:cs typeface="Arial"/>
                <a:sym typeface="Arial"/>
              </a:defRPr>
            </a:pPr>
            <a:r>
              <a:t>Data processing: 8 million documents for a total of 40 GB of text w/ deduplication and simple processing, removal of Wiki content</a:t>
            </a:r>
          </a:p>
          <a:p>
            <a:pPr lvl="1" marL="581526" indent="-200526" defTabSz="457199">
              <a:lnSpc>
                <a:spcPts val="3800"/>
              </a:lnSpc>
              <a:spcBef>
                <a:spcPts val="0"/>
              </a:spcBef>
              <a:buFontTx/>
              <a:defRPr sz="2000">
                <a:latin typeface="Arial"/>
                <a:ea typeface="Arial"/>
                <a:cs typeface="Arial"/>
                <a:sym typeface="Arial"/>
              </a:defRPr>
            </a:pPr>
          </a:p>
          <a:p>
            <a:pPr marL="200526" indent="-200526" defTabSz="457199">
              <a:lnSpc>
                <a:spcPts val="3800"/>
              </a:lnSpc>
              <a:spcBef>
                <a:spcPts val="0"/>
              </a:spcBef>
              <a:buFontTx/>
              <a:defRPr sz="2000">
                <a:latin typeface="Arial"/>
                <a:ea typeface="Arial"/>
                <a:cs typeface="Arial"/>
                <a:sym typeface="Arial"/>
              </a:defRPr>
            </a:pPr>
            <a:r>
              <a:t>Performance:</a:t>
            </a:r>
          </a:p>
          <a:p>
            <a:pPr lvl="1" marL="581526" indent="-200526" defTabSz="457199">
              <a:lnSpc>
                <a:spcPts val="3800"/>
              </a:lnSpc>
              <a:spcBef>
                <a:spcPts val="0"/>
              </a:spcBef>
              <a:buFontTx/>
              <a:defRPr sz="2000">
                <a:latin typeface="Arial"/>
                <a:ea typeface="Arial"/>
                <a:cs typeface="Arial"/>
                <a:sym typeface="Arial"/>
              </a:defRPr>
            </a:pPr>
            <a:r>
              <a:t>Achieves state of the art results on 7 out of 8 tested language modeling datasets in a zero-shot setting</a:t>
            </a:r>
          </a:p>
          <a:p>
            <a:pPr lvl="1" marL="581526" indent="-200526" defTabSz="457199">
              <a:lnSpc>
                <a:spcPts val="3800"/>
              </a:lnSpc>
              <a:spcBef>
                <a:spcPts val="0"/>
              </a:spcBef>
              <a:buFontTx/>
              <a:defRPr sz="2000">
                <a:latin typeface="Arial"/>
                <a:ea typeface="Arial"/>
                <a:cs typeface="Arial"/>
                <a:sym typeface="Arial"/>
              </a:defRPr>
            </a:pPr>
            <a:r>
              <a:t>On CoQA dataset, outperforms 3/4 baselines wo supervised training (GPT2: 55 F1, BERT: 89 F1)</a:t>
            </a:r>
          </a:p>
        </p:txBody>
      </p:sp>
      <p:sp>
        <p:nvSpPr>
          <p:cNvPr id="529" name="Language Models are Unsupervised Multitask Learners. Radford et al. 2018"/>
          <p:cNvSpPr txBox="1"/>
          <p:nvPr/>
        </p:nvSpPr>
        <p:spPr>
          <a:xfrm>
            <a:off x="414389" y="6320843"/>
            <a:ext cx="6019404" cy="234416"/>
          </a:xfrm>
          <a:prstGeom prst="rect">
            <a:avLst/>
          </a:prstGeom>
          <a:ln w="3175">
            <a:miter lim="400000"/>
          </a:ln>
          <a:extLst>
            <a:ext uri="{C572A759-6A51-4108-AA02-DFA0A04FC94B}">
              <ma14:wrappingTextBoxFlag xmlns:ma14="http://schemas.microsoft.com/office/mac/drawingml/2011/main" val="1"/>
            </a:ext>
          </a:extLst>
        </p:spPr>
        <p:txBody>
          <a:bodyPr wrap="none" lIns="18516" tIns="18516" rIns="18516" bIns="18516">
            <a:spAutoFit/>
          </a:bodyPr>
          <a:lstStyle/>
          <a:p>
            <a:pPr>
              <a:defRPr>
                <a:latin typeface="Arial"/>
                <a:ea typeface="Arial"/>
                <a:cs typeface="Arial"/>
                <a:sym typeface="Arial"/>
              </a:defRPr>
            </a:pPr>
            <a:r>
              <a:rPr i="1"/>
              <a:t>Language Models are Unsupervised Multitask Learners</a:t>
            </a:r>
            <a:r>
              <a:t>. Radford et al. 2018</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3" name="GPT3: Achieving few-shot learning"/>
          <p:cNvSpPr txBox="1"/>
          <p:nvPr>
            <p:ph type="title" idx="4294967295"/>
          </p:nvPr>
        </p:nvSpPr>
        <p:spPr>
          <a:xfrm>
            <a:off x="829679" y="677154"/>
            <a:ext cx="10249335" cy="838941"/>
          </a:xfrm>
          <a:prstGeom prst="rect">
            <a:avLst/>
          </a:prstGeom>
        </p:spPr>
        <p:txBody>
          <a:bodyPr lIns="18516" tIns="18516" rIns="18516" bIns="18516" anchor="t"/>
          <a:lstStyle>
            <a:lvl1pPr defTabSz="457199">
              <a:lnSpc>
                <a:spcPct val="100000"/>
              </a:lnSpc>
              <a:defRPr b="1" sz="3000">
                <a:latin typeface="Arial"/>
                <a:ea typeface="Arial"/>
                <a:cs typeface="Arial"/>
                <a:sym typeface="Arial"/>
              </a:defRPr>
            </a:lvl1pPr>
          </a:lstStyle>
          <a:p>
            <a:pPr/>
            <a:r>
              <a:t>GPT3: Achieving few-shot learning</a:t>
            </a:r>
          </a:p>
        </p:txBody>
      </p:sp>
      <p:sp>
        <p:nvSpPr>
          <p:cNvPr id="534" name="Few-shot learning:…"/>
          <p:cNvSpPr txBox="1"/>
          <p:nvPr>
            <p:ph type="body" idx="4294967295"/>
          </p:nvPr>
        </p:nvSpPr>
        <p:spPr>
          <a:xfrm>
            <a:off x="884298" y="1522423"/>
            <a:ext cx="9679011" cy="4957932"/>
          </a:xfrm>
          <a:prstGeom prst="rect">
            <a:avLst/>
          </a:prstGeom>
        </p:spPr>
        <p:txBody>
          <a:bodyPr lIns="18516" tIns="18516" rIns="18516" bIns="18516"/>
          <a:lstStyle/>
          <a:p>
            <a:pPr marL="200526" indent="-200526" defTabSz="457199">
              <a:lnSpc>
                <a:spcPts val="3800"/>
              </a:lnSpc>
              <a:spcBef>
                <a:spcPts val="0"/>
              </a:spcBef>
              <a:buFontTx/>
              <a:defRPr sz="2000">
                <a:latin typeface="Arial"/>
                <a:ea typeface="Arial"/>
                <a:cs typeface="Arial"/>
                <a:sym typeface="Arial"/>
              </a:defRPr>
            </a:pPr>
            <a:r>
              <a:t>Few-shot learning: </a:t>
            </a:r>
          </a:p>
          <a:p>
            <a:pPr lvl="1" marL="581526" indent="-200526" defTabSz="457199">
              <a:lnSpc>
                <a:spcPts val="3800"/>
              </a:lnSpc>
              <a:spcBef>
                <a:spcPts val="0"/>
              </a:spcBef>
              <a:buFontTx/>
              <a:defRPr sz="2000">
                <a:latin typeface="Arial"/>
                <a:ea typeface="Arial"/>
                <a:cs typeface="Arial"/>
                <a:sym typeface="Arial"/>
              </a:defRPr>
            </a:pPr>
            <a:r>
              <a:t>Human can learn a task with as small as a few examples, e.g., teaching babies to recognize shape</a:t>
            </a:r>
          </a:p>
          <a:p>
            <a:pPr lvl="1" marL="581526" indent="-200526" defTabSz="457199">
              <a:lnSpc>
                <a:spcPts val="3800"/>
              </a:lnSpc>
              <a:spcBef>
                <a:spcPts val="0"/>
              </a:spcBef>
              <a:buFontTx/>
              <a:defRPr sz="2000">
                <a:latin typeface="Arial"/>
                <a:ea typeface="Arial"/>
                <a:cs typeface="Arial"/>
                <a:sym typeface="Arial"/>
              </a:defRPr>
            </a:pPr>
            <a:r>
              <a:t>Can also achieve few-shot performance when we only provide a few examples? </a:t>
            </a:r>
          </a:p>
          <a:p>
            <a:pPr lvl="2" marL="962526" indent="-200526" defTabSz="457199">
              <a:lnSpc>
                <a:spcPts val="3800"/>
              </a:lnSpc>
              <a:spcBef>
                <a:spcPts val="0"/>
              </a:spcBef>
              <a:buFontTx/>
              <a:defRPr sz="2000">
                <a:latin typeface="Arial"/>
                <a:ea typeface="Arial"/>
                <a:cs typeface="Arial"/>
                <a:sym typeface="Arial"/>
              </a:defRPr>
            </a:pPr>
          </a:p>
          <a:p>
            <a:pPr marL="200526" indent="-200526" defTabSz="457199">
              <a:lnSpc>
                <a:spcPts val="3800"/>
              </a:lnSpc>
              <a:spcBef>
                <a:spcPts val="0"/>
              </a:spcBef>
              <a:buFontTx/>
              <a:defRPr sz="2000">
                <a:latin typeface="Arial"/>
                <a:ea typeface="Arial"/>
                <a:cs typeface="Arial"/>
                <a:sym typeface="Arial"/>
              </a:defRPr>
            </a:pPr>
            <a:r>
              <a:t>GPT3 training data:</a:t>
            </a:r>
          </a:p>
          <a:p>
            <a:pPr lvl="1" marL="581526" indent="-200526" defTabSz="457199">
              <a:lnSpc>
                <a:spcPts val="3800"/>
              </a:lnSpc>
              <a:spcBef>
                <a:spcPts val="0"/>
              </a:spcBef>
              <a:buFontTx/>
              <a:defRPr sz="2000">
                <a:latin typeface="Arial"/>
                <a:ea typeface="Arial"/>
                <a:cs typeface="Arial"/>
                <a:sym typeface="Arial"/>
              </a:defRPr>
            </a:pPr>
            <a:r>
              <a:t>Upon identifying the quality issue of CommonCrawl in GPT-2 [Radford et al. 2018], performed cleaning, deduplication (45TB before, 570GB after)</a:t>
            </a:r>
          </a:p>
          <a:p>
            <a:pPr lvl="1" marL="581526" indent="-200526" defTabSz="457199">
              <a:lnSpc>
                <a:spcPts val="3800"/>
              </a:lnSpc>
              <a:spcBef>
                <a:spcPts val="0"/>
              </a:spcBef>
              <a:buFontTx/>
              <a:defRPr sz="2000">
                <a:latin typeface="Arial"/>
                <a:ea typeface="Arial"/>
                <a:cs typeface="Arial"/>
                <a:sym typeface="Arial"/>
              </a:defRPr>
            </a:pPr>
            <a:r>
              <a:t>WebText, English Wiki, two internet-based books</a:t>
            </a:r>
          </a:p>
          <a:p>
            <a:pPr lvl="1" marL="581526" indent="-200526" defTabSz="457199">
              <a:lnSpc>
                <a:spcPts val="3800"/>
              </a:lnSpc>
              <a:spcBef>
                <a:spcPts val="0"/>
              </a:spcBef>
              <a:buFontTx/>
              <a:defRPr sz="2000">
                <a:latin typeface="Arial"/>
                <a:ea typeface="Arial"/>
                <a:cs typeface="Arial"/>
                <a:sym typeface="Arial"/>
              </a:defRPr>
            </a:pPr>
          </a:p>
          <a:p>
            <a:pPr marL="200526" indent="-200526" defTabSz="457199">
              <a:lnSpc>
                <a:spcPts val="3800"/>
              </a:lnSpc>
              <a:spcBef>
                <a:spcPts val="0"/>
              </a:spcBef>
              <a:buFontTx/>
              <a:defRPr sz="2000">
                <a:latin typeface="Arial"/>
                <a:ea typeface="Arial"/>
                <a:cs typeface="Arial"/>
                <a:sym typeface="Arial"/>
              </a:defRPr>
            </a:pPr>
            <a:r>
              <a:t>GPT3 performance:</a:t>
            </a:r>
          </a:p>
          <a:p>
            <a:pPr lvl="1" marL="581526" indent="-200526" defTabSz="457199">
              <a:lnSpc>
                <a:spcPts val="3800"/>
              </a:lnSpc>
              <a:spcBef>
                <a:spcPts val="0"/>
              </a:spcBef>
              <a:buFontTx/>
              <a:defRPr sz="2000">
                <a:latin typeface="Arial"/>
                <a:ea typeface="Arial"/>
                <a:cs typeface="Arial"/>
                <a:sym typeface="Arial"/>
              </a:defRPr>
            </a:pPr>
            <a:r>
              <a:t>Achieves strong performance on many NLP datasets, including translation, question-answering, and cloze tasks</a:t>
            </a:r>
          </a:p>
        </p:txBody>
      </p:sp>
      <p:sp>
        <p:nvSpPr>
          <p:cNvPr id="535" name="Language Models are Few-shot Learners. Brown et al. 2018"/>
          <p:cNvSpPr txBox="1"/>
          <p:nvPr/>
        </p:nvSpPr>
        <p:spPr>
          <a:xfrm>
            <a:off x="414389" y="6320843"/>
            <a:ext cx="4784006" cy="234416"/>
          </a:xfrm>
          <a:prstGeom prst="rect">
            <a:avLst/>
          </a:prstGeom>
          <a:ln w="3175">
            <a:miter lim="400000"/>
          </a:ln>
          <a:extLst>
            <a:ext uri="{C572A759-6A51-4108-AA02-DFA0A04FC94B}">
              <ma14:wrappingTextBoxFlag xmlns:ma14="http://schemas.microsoft.com/office/mac/drawingml/2011/main" val="1"/>
            </a:ext>
          </a:extLst>
        </p:spPr>
        <p:txBody>
          <a:bodyPr wrap="none" lIns="18516" tIns="18516" rIns="18516" bIns="18516">
            <a:spAutoFit/>
          </a:bodyPr>
          <a:lstStyle/>
          <a:p>
            <a:pPr>
              <a:defRPr>
                <a:latin typeface="Arial"/>
                <a:ea typeface="Arial"/>
                <a:cs typeface="Arial"/>
                <a:sym typeface="Arial"/>
              </a:defRPr>
            </a:pPr>
            <a:r>
              <a:rPr i="1"/>
              <a:t>Language Models are Few-shot Learners</a:t>
            </a:r>
            <a:r>
              <a:t>. Brown et al. 2018</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9" name="Example: Teaching GPT3 to write python program"/>
          <p:cNvSpPr txBox="1"/>
          <p:nvPr>
            <p:ph type="title" idx="4294967295"/>
          </p:nvPr>
        </p:nvSpPr>
        <p:spPr>
          <a:xfrm>
            <a:off x="829679" y="677154"/>
            <a:ext cx="10249335" cy="838941"/>
          </a:xfrm>
          <a:prstGeom prst="rect">
            <a:avLst/>
          </a:prstGeom>
        </p:spPr>
        <p:txBody>
          <a:bodyPr lIns="18516" tIns="18516" rIns="18516" bIns="18516" anchor="t"/>
          <a:lstStyle>
            <a:lvl1pPr defTabSz="457199">
              <a:lnSpc>
                <a:spcPct val="100000"/>
              </a:lnSpc>
              <a:defRPr b="1" sz="3000">
                <a:latin typeface="Arial"/>
                <a:ea typeface="Arial"/>
                <a:cs typeface="Arial"/>
                <a:sym typeface="Arial"/>
              </a:defRPr>
            </a:lvl1pPr>
          </a:lstStyle>
          <a:p>
            <a:pPr/>
            <a:r>
              <a:t>Example: Teaching GPT3 to write python program</a:t>
            </a:r>
          </a:p>
        </p:txBody>
      </p:sp>
      <p:sp>
        <p:nvSpPr>
          <p:cNvPr id="540" name="https://beta.openai.com/playground/p/default-sql-request"/>
          <p:cNvSpPr txBox="1"/>
          <p:nvPr/>
        </p:nvSpPr>
        <p:spPr>
          <a:xfrm>
            <a:off x="1109457" y="6089153"/>
            <a:ext cx="4497512" cy="234417"/>
          </a:xfrm>
          <a:prstGeom prst="rect">
            <a:avLst/>
          </a:prstGeom>
          <a:ln w="3175">
            <a:miter lim="400000"/>
          </a:ln>
          <a:extLst>
            <a:ext uri="{C572A759-6A51-4108-AA02-DFA0A04FC94B}">
              <ma14:wrappingTextBoxFlag xmlns:ma14="http://schemas.microsoft.com/office/mac/drawingml/2011/main" val="1"/>
            </a:ext>
          </a:extLst>
        </p:spPr>
        <p:txBody>
          <a:bodyPr wrap="none" lIns="18516" tIns="18516" rIns="18516" bIns="18516">
            <a:spAutoFit/>
          </a:bodyPr>
          <a:lstStyle>
            <a:lvl1pPr>
              <a:defRPr>
                <a:latin typeface="Arial"/>
                <a:ea typeface="Arial"/>
                <a:cs typeface="Arial"/>
                <a:sym typeface="Arial"/>
              </a:defRPr>
            </a:lvl1pPr>
          </a:lstStyle>
          <a:p>
            <a:pPr/>
            <a:r>
              <a:t>https://beta.openai.com/playground/p/default-sql-request</a:t>
            </a:r>
          </a:p>
        </p:txBody>
      </p:sp>
      <p:pic>
        <p:nvPicPr>
          <p:cNvPr id="541" name="u1gpz8bkzzd51.mp4" descr="u1gpz8bkzzd51.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2286000" y="1684215"/>
            <a:ext cx="6907252" cy="3891085"/>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1300" fill="hold"/>
                                        <p:tgtEl>
                                          <p:spTgt spid="541"/>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541"/>
                </p:tgtEl>
              </p:cMediaNode>
            </p:video>
            <p:seq concurrent="1" prevAc="none" nextAc="seek">
              <p:cTn id="8" evtFilter="cancelBubble" nodeType="interactiveSeq" restart="whenNotActive" fill="hold">
                <p:stCondLst>
                  <p:cond delay="0" evt="onClick">
                    <p:tgtEl>
                      <p:spTgt spid="541"/>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541"/>
                                        </p:tgtEl>
                                      </p:cBhvr>
                                    </p:cmd>
                                  </p:childTnLst>
                                </p:cTn>
                              </p:par>
                            </p:childTnLst>
                          </p:cTn>
                        </p:par>
                      </p:childTnLst>
                    </p:cTn>
                  </p:par>
                </p:childTnLst>
              </p:cTn>
              <p:nextCondLst>
                <p:cond delay="0" evt="onClick">
                  <p:tgtEl>
                    <p:spTgt spid="541"/>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5" name="BART: From auto-regressive to the Encoder-decoder architecture"/>
          <p:cNvSpPr txBox="1"/>
          <p:nvPr>
            <p:ph type="title" idx="4294967295"/>
          </p:nvPr>
        </p:nvSpPr>
        <p:spPr>
          <a:xfrm>
            <a:off x="829679" y="677154"/>
            <a:ext cx="10184444" cy="838941"/>
          </a:xfrm>
          <a:prstGeom prst="rect">
            <a:avLst/>
          </a:prstGeom>
        </p:spPr>
        <p:txBody>
          <a:bodyPr lIns="18516" tIns="18516" rIns="18516" bIns="18516" anchor="t"/>
          <a:lstStyle>
            <a:lvl1pPr defTabSz="425195">
              <a:lnSpc>
                <a:spcPct val="100000"/>
              </a:lnSpc>
              <a:defRPr b="1" sz="2790">
                <a:latin typeface="Arial"/>
                <a:ea typeface="Arial"/>
                <a:cs typeface="Arial"/>
                <a:sym typeface="Arial"/>
              </a:defRPr>
            </a:lvl1pPr>
          </a:lstStyle>
          <a:p>
            <a:pPr/>
            <a:r>
              <a:t>BART: From auto-regressive to the Encoder-decoder architecture</a:t>
            </a:r>
          </a:p>
        </p:txBody>
      </p:sp>
      <p:sp>
        <p:nvSpPr>
          <p:cNvPr id="546" name="Combining the encoder and the decoder transformer architecture:"/>
          <p:cNvSpPr txBox="1"/>
          <p:nvPr>
            <p:ph type="body" sz="half" idx="4294967295"/>
          </p:nvPr>
        </p:nvSpPr>
        <p:spPr>
          <a:xfrm>
            <a:off x="816113" y="2046523"/>
            <a:ext cx="9028385" cy="2379361"/>
          </a:xfrm>
          <a:prstGeom prst="rect">
            <a:avLst/>
          </a:prstGeom>
        </p:spPr>
        <p:txBody>
          <a:bodyPr lIns="18516" tIns="18516" rIns="18516" bIns="18516"/>
          <a:lstStyle>
            <a:lvl1pPr marL="200526" indent="-200526" defTabSz="457199">
              <a:lnSpc>
                <a:spcPts val="3800"/>
              </a:lnSpc>
              <a:spcBef>
                <a:spcPts val="0"/>
              </a:spcBef>
              <a:buFontTx/>
              <a:defRPr sz="2000">
                <a:latin typeface="Arial"/>
                <a:ea typeface="Arial"/>
                <a:cs typeface="Arial"/>
                <a:sym typeface="Arial"/>
              </a:defRPr>
            </a:lvl1pPr>
          </a:lstStyle>
          <a:p>
            <a:pPr/>
            <a:r>
              <a:t>Combining the encoder and the decoder transformer architecture:</a:t>
            </a:r>
          </a:p>
        </p:txBody>
      </p:sp>
      <p:sp>
        <p:nvSpPr>
          <p:cNvPr id="547" name="BART: Denoising Sequence-to-Sequence Pre-training for Natural Language Generation, Translation, and Comprehension. Lewis et al. 2020"/>
          <p:cNvSpPr txBox="1"/>
          <p:nvPr/>
        </p:nvSpPr>
        <p:spPr>
          <a:xfrm>
            <a:off x="414389" y="6320843"/>
            <a:ext cx="11030533" cy="234416"/>
          </a:xfrm>
          <a:prstGeom prst="rect">
            <a:avLst/>
          </a:prstGeom>
          <a:ln w="3175">
            <a:miter lim="400000"/>
          </a:ln>
          <a:extLst>
            <a:ext uri="{C572A759-6A51-4108-AA02-DFA0A04FC94B}">
              <ma14:wrappingTextBoxFlag xmlns:ma14="http://schemas.microsoft.com/office/mac/drawingml/2011/main" val="1"/>
            </a:ext>
          </a:extLst>
        </p:spPr>
        <p:txBody>
          <a:bodyPr wrap="none" lIns="18516" tIns="18516" rIns="18516" bIns="18516">
            <a:spAutoFit/>
          </a:bodyPr>
          <a:lstStyle/>
          <a:p>
            <a:pPr>
              <a:defRPr>
                <a:latin typeface="Arial"/>
                <a:ea typeface="Arial"/>
                <a:cs typeface="Arial"/>
                <a:sym typeface="Arial"/>
              </a:defRPr>
            </a:pPr>
            <a:r>
              <a:rPr i="1"/>
              <a:t>BART: Denoising Sequence-to-Sequence Pre-training for Natural Language Generation, Translation, and Comprehension</a:t>
            </a:r>
            <a:r>
              <a:t>. Lewis et al. 2020</a:t>
            </a:r>
          </a:p>
        </p:txBody>
      </p:sp>
      <p:pic>
        <p:nvPicPr>
          <p:cNvPr id="548" name="Image" descr="Image"/>
          <p:cNvPicPr>
            <a:picLocks noChangeAspect="1"/>
          </p:cNvPicPr>
          <p:nvPr/>
        </p:nvPicPr>
        <p:blipFill>
          <a:blip r:embed="rId3">
            <a:extLst/>
          </a:blip>
          <a:stretch>
            <a:fillRect/>
          </a:stretch>
        </p:blipFill>
        <p:spPr>
          <a:xfrm>
            <a:off x="1674855" y="2927868"/>
            <a:ext cx="1752601" cy="1981201"/>
          </a:xfrm>
          <a:prstGeom prst="rect">
            <a:avLst/>
          </a:prstGeom>
          <a:ln w="12700">
            <a:miter lim="400000"/>
          </a:ln>
        </p:spPr>
      </p:pic>
      <p:pic>
        <p:nvPicPr>
          <p:cNvPr id="549" name="Image" descr="Image"/>
          <p:cNvPicPr>
            <a:picLocks noChangeAspect="1"/>
          </p:cNvPicPr>
          <p:nvPr/>
        </p:nvPicPr>
        <p:blipFill>
          <a:blip r:embed="rId4">
            <a:extLst/>
          </a:blip>
          <a:stretch>
            <a:fillRect/>
          </a:stretch>
        </p:blipFill>
        <p:spPr>
          <a:xfrm>
            <a:off x="3939655" y="2915168"/>
            <a:ext cx="2781301" cy="1981201"/>
          </a:xfrm>
          <a:prstGeom prst="rect">
            <a:avLst/>
          </a:prstGeom>
          <a:ln w="12700">
            <a:miter lim="400000"/>
          </a:ln>
        </p:spPr>
      </p:pic>
      <p:pic>
        <p:nvPicPr>
          <p:cNvPr id="550" name="Image" descr="Image"/>
          <p:cNvPicPr>
            <a:picLocks noChangeAspect="1"/>
          </p:cNvPicPr>
          <p:nvPr/>
        </p:nvPicPr>
        <p:blipFill>
          <a:blip r:embed="rId5">
            <a:extLst/>
          </a:blip>
          <a:stretch>
            <a:fillRect/>
          </a:stretch>
        </p:blipFill>
        <p:spPr>
          <a:xfrm>
            <a:off x="7418506" y="3092968"/>
            <a:ext cx="2514601" cy="1790701"/>
          </a:xfrm>
          <a:prstGeom prst="rect">
            <a:avLst/>
          </a:prstGeom>
          <a:ln w="12700">
            <a:miter lim="400000"/>
          </a:ln>
        </p:spPr>
      </p:pic>
      <p:sp>
        <p:nvSpPr>
          <p:cNvPr id="551" name="MLM"/>
          <p:cNvSpPr txBox="1"/>
          <p:nvPr/>
        </p:nvSpPr>
        <p:spPr>
          <a:xfrm>
            <a:off x="2328738" y="5256155"/>
            <a:ext cx="444835" cy="234417"/>
          </a:xfrm>
          <a:prstGeom prst="rect">
            <a:avLst/>
          </a:prstGeom>
          <a:ln w="3175">
            <a:miter lim="400000"/>
          </a:ln>
          <a:extLst>
            <a:ext uri="{C572A759-6A51-4108-AA02-DFA0A04FC94B}">
              <ma14:wrappingTextBoxFlag xmlns:ma14="http://schemas.microsoft.com/office/mac/drawingml/2011/main" val="1"/>
            </a:ext>
          </a:extLst>
        </p:spPr>
        <p:txBody>
          <a:bodyPr wrap="none" lIns="18516" tIns="18516" rIns="18516" bIns="18516">
            <a:spAutoFit/>
          </a:bodyPr>
          <a:lstStyle>
            <a:lvl1pPr>
              <a:defRPr>
                <a:latin typeface="Arial"/>
                <a:ea typeface="Arial"/>
                <a:cs typeface="Arial"/>
                <a:sym typeface="Arial"/>
              </a:defRPr>
            </a:lvl1pPr>
          </a:lstStyle>
          <a:p>
            <a:pPr/>
            <a:r>
              <a:t>MLM</a:t>
            </a:r>
          </a:p>
        </p:txBody>
      </p:sp>
      <p:sp>
        <p:nvSpPr>
          <p:cNvPr id="552" name="Left-to-right (autoregressive)"/>
          <p:cNvSpPr txBox="1"/>
          <p:nvPr/>
        </p:nvSpPr>
        <p:spPr>
          <a:xfrm>
            <a:off x="4183858" y="5256155"/>
            <a:ext cx="2292895" cy="234417"/>
          </a:xfrm>
          <a:prstGeom prst="rect">
            <a:avLst/>
          </a:prstGeom>
          <a:ln w="3175">
            <a:miter lim="400000"/>
          </a:ln>
          <a:extLst>
            <a:ext uri="{C572A759-6A51-4108-AA02-DFA0A04FC94B}">
              <ma14:wrappingTextBoxFlag xmlns:ma14="http://schemas.microsoft.com/office/mac/drawingml/2011/main" val="1"/>
            </a:ext>
          </a:extLst>
        </p:spPr>
        <p:txBody>
          <a:bodyPr wrap="none" lIns="18516" tIns="18516" rIns="18516" bIns="18516">
            <a:spAutoFit/>
          </a:bodyPr>
          <a:lstStyle>
            <a:lvl1pPr>
              <a:defRPr>
                <a:latin typeface="Arial"/>
                <a:ea typeface="Arial"/>
                <a:cs typeface="Arial"/>
                <a:sym typeface="Arial"/>
              </a:defRPr>
            </a:lvl1pPr>
          </a:lstStyle>
          <a:p>
            <a:pPr/>
            <a:r>
              <a:t>Left-to-right (autoregressive)</a:t>
            </a:r>
          </a:p>
        </p:txBody>
      </p:sp>
      <p:sp>
        <p:nvSpPr>
          <p:cNvPr id="553" name="Encoder-decoder"/>
          <p:cNvSpPr txBox="1"/>
          <p:nvPr/>
        </p:nvSpPr>
        <p:spPr>
          <a:xfrm>
            <a:off x="7887038" y="5256155"/>
            <a:ext cx="1413706" cy="234417"/>
          </a:xfrm>
          <a:prstGeom prst="rect">
            <a:avLst/>
          </a:prstGeom>
          <a:ln w="3175">
            <a:miter lim="400000"/>
          </a:ln>
          <a:extLst>
            <a:ext uri="{C572A759-6A51-4108-AA02-DFA0A04FC94B}">
              <ma14:wrappingTextBoxFlag xmlns:ma14="http://schemas.microsoft.com/office/mac/drawingml/2011/main" val="1"/>
            </a:ext>
          </a:extLst>
        </p:spPr>
        <p:txBody>
          <a:bodyPr wrap="none" lIns="18516" tIns="18516" rIns="18516" bIns="18516">
            <a:spAutoFit/>
          </a:bodyPr>
          <a:lstStyle>
            <a:lvl1pPr>
              <a:defRPr>
                <a:latin typeface="Arial"/>
                <a:ea typeface="Arial"/>
                <a:cs typeface="Arial"/>
                <a:sym typeface="Arial"/>
              </a:defRPr>
            </a:lvl1pPr>
          </a:lstStyle>
          <a:p>
            <a:pPr/>
            <a:r>
              <a:t>Encoder-decoder</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7" name="T5: A unified seq-to-seq framework"/>
          <p:cNvSpPr txBox="1"/>
          <p:nvPr>
            <p:ph type="title" idx="4294967295"/>
          </p:nvPr>
        </p:nvSpPr>
        <p:spPr>
          <a:xfrm>
            <a:off x="904784" y="714706"/>
            <a:ext cx="8028885" cy="730538"/>
          </a:xfrm>
          <a:prstGeom prst="rect">
            <a:avLst/>
          </a:prstGeom>
        </p:spPr>
        <p:txBody>
          <a:bodyPr lIns="18516" tIns="18516" rIns="18516" bIns="18516" anchor="t"/>
          <a:lstStyle/>
          <a:p>
            <a:pPr defTabSz="457199">
              <a:lnSpc>
                <a:spcPct val="100000"/>
              </a:lnSpc>
              <a:defRPr b="1" sz="3000">
                <a:latin typeface="Arial"/>
                <a:ea typeface="Arial"/>
                <a:cs typeface="Arial"/>
                <a:sym typeface="Arial"/>
              </a:defRPr>
            </a:pPr>
            <a:r>
              <a:t>T5: A </a:t>
            </a:r>
            <a:r>
              <a:rPr>
                <a:solidFill>
                  <a:srgbClr val="FF2600"/>
                </a:solidFill>
              </a:rPr>
              <a:t>unified</a:t>
            </a:r>
            <a:r>
              <a:t> seq-to-seq framework</a:t>
            </a:r>
          </a:p>
        </p:txBody>
      </p:sp>
      <p:sp>
        <p:nvSpPr>
          <p:cNvPr id="558" name="Downstream tasks are reformulated to look like language modeling"/>
          <p:cNvSpPr txBox="1"/>
          <p:nvPr>
            <p:ph type="body" sz="half" idx="4294967295"/>
          </p:nvPr>
        </p:nvSpPr>
        <p:spPr>
          <a:xfrm>
            <a:off x="1091497" y="1722702"/>
            <a:ext cx="10791501" cy="2657142"/>
          </a:xfrm>
          <a:prstGeom prst="rect">
            <a:avLst/>
          </a:prstGeom>
        </p:spPr>
        <p:txBody>
          <a:bodyPr lIns="18516" tIns="18516" rIns="18516" bIns="18516"/>
          <a:lstStyle>
            <a:lvl1pPr marL="200526" indent="-200526" defTabSz="457199">
              <a:lnSpc>
                <a:spcPts val="3800"/>
              </a:lnSpc>
              <a:spcBef>
                <a:spcPts val="0"/>
              </a:spcBef>
              <a:buFontTx/>
              <a:defRPr sz="2000">
                <a:latin typeface="Arial"/>
                <a:ea typeface="Arial"/>
                <a:cs typeface="Arial"/>
                <a:sym typeface="Arial"/>
              </a:defRPr>
            </a:lvl1pPr>
          </a:lstStyle>
          <a:p>
            <a:pPr/>
            <a:r>
              <a:t>Downstream tasks are reformulated to look like language modeling</a:t>
            </a:r>
          </a:p>
        </p:txBody>
      </p:sp>
      <p:pic>
        <p:nvPicPr>
          <p:cNvPr id="559" name="Image" descr="Image"/>
          <p:cNvPicPr>
            <a:picLocks noChangeAspect="1"/>
          </p:cNvPicPr>
          <p:nvPr/>
        </p:nvPicPr>
        <p:blipFill>
          <a:blip r:embed="rId3">
            <a:extLst/>
          </a:blip>
          <a:stretch>
            <a:fillRect/>
          </a:stretch>
        </p:blipFill>
        <p:spPr>
          <a:xfrm>
            <a:off x="2484302" y="2792721"/>
            <a:ext cx="6773509" cy="2759578"/>
          </a:xfrm>
          <a:prstGeom prst="rect">
            <a:avLst/>
          </a:prstGeom>
          <a:ln w="12700">
            <a:miter lim="400000"/>
          </a:ln>
        </p:spPr>
      </p:pic>
      <p:sp>
        <p:nvSpPr>
          <p:cNvPr id="560" name="T5: Exploring the Limits of Transfer Learning with a Unified Text-to-Text Transformer. Raffel et al. 2019"/>
          <p:cNvSpPr txBox="1"/>
          <p:nvPr/>
        </p:nvSpPr>
        <p:spPr>
          <a:xfrm>
            <a:off x="414389" y="6320843"/>
            <a:ext cx="8080772" cy="234416"/>
          </a:xfrm>
          <a:prstGeom prst="rect">
            <a:avLst/>
          </a:prstGeom>
          <a:ln w="3175">
            <a:miter lim="400000"/>
          </a:ln>
          <a:extLst>
            <a:ext uri="{C572A759-6A51-4108-AA02-DFA0A04FC94B}">
              <ma14:wrappingTextBoxFlag xmlns:ma14="http://schemas.microsoft.com/office/mac/drawingml/2011/main" val="1"/>
            </a:ext>
          </a:extLst>
        </p:spPr>
        <p:txBody>
          <a:bodyPr wrap="none" lIns="18516" tIns="18516" rIns="18516" bIns="18516">
            <a:spAutoFit/>
          </a:bodyPr>
          <a:lstStyle/>
          <a:p>
            <a:pPr>
              <a:defRPr>
                <a:latin typeface="Arial"/>
                <a:ea typeface="Arial"/>
                <a:cs typeface="Arial"/>
                <a:sym typeface="Arial"/>
              </a:defRPr>
            </a:pPr>
            <a:r>
              <a:rPr i="1"/>
              <a:t>T5: Exploring the Limits of Transfer Learning with a Unified Text-to-Text Transformer</a:t>
            </a:r>
            <a:r>
              <a:t>. Raffel et al. 2019</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4" name="How does T5 work?…"/>
          <p:cNvSpPr txBox="1"/>
          <p:nvPr>
            <p:ph type="body" idx="4294967295"/>
          </p:nvPr>
        </p:nvSpPr>
        <p:spPr>
          <a:xfrm>
            <a:off x="816113" y="1559976"/>
            <a:ext cx="9404336" cy="4420579"/>
          </a:xfrm>
          <a:prstGeom prst="rect">
            <a:avLst/>
          </a:prstGeom>
        </p:spPr>
        <p:txBody>
          <a:bodyPr lIns="18516" tIns="18516" rIns="18516" bIns="18516"/>
          <a:lstStyle/>
          <a:p>
            <a:pPr marL="200526" indent="-200526" defTabSz="457199">
              <a:lnSpc>
                <a:spcPts val="3800"/>
              </a:lnSpc>
              <a:spcBef>
                <a:spcPts val="0"/>
              </a:spcBef>
              <a:buFontTx/>
              <a:defRPr sz="2000">
                <a:latin typeface="Arial"/>
                <a:ea typeface="Arial"/>
                <a:cs typeface="Arial"/>
                <a:sym typeface="Arial"/>
              </a:defRPr>
            </a:pPr>
            <a:r>
              <a:t>How does T5 work? </a:t>
            </a:r>
          </a:p>
          <a:p>
            <a:pPr lvl="1" marL="581526" indent="-200526" defTabSz="457199">
              <a:lnSpc>
                <a:spcPts val="3800"/>
              </a:lnSpc>
              <a:spcBef>
                <a:spcPts val="0"/>
              </a:spcBef>
              <a:buFontTx/>
              <a:defRPr sz="2000">
                <a:latin typeface="Arial"/>
                <a:ea typeface="Arial"/>
                <a:cs typeface="Arial"/>
                <a:sym typeface="Arial"/>
              </a:defRPr>
            </a:pPr>
            <a:r>
              <a:t>Converting every task as a seq2seq task</a:t>
            </a:r>
          </a:p>
          <a:p>
            <a:pPr lvl="1" marL="581526" indent="-200526" defTabSz="457199">
              <a:lnSpc>
                <a:spcPts val="3800"/>
              </a:lnSpc>
              <a:spcBef>
                <a:spcPts val="0"/>
              </a:spcBef>
              <a:buFontTx/>
              <a:defRPr sz="2000">
                <a:latin typeface="Arial"/>
                <a:ea typeface="Arial"/>
                <a:cs typeface="Arial"/>
                <a:sym typeface="Arial"/>
              </a:defRPr>
            </a:pPr>
            <a:r>
              <a:t>e.g., when classifying a sentence into two classes "acceptable" and "not acceptable", instead of predicting the 0/1 labels, train the language model to generate the sequence as ["acceptable"] and ["not", "acceptable"]</a:t>
            </a:r>
          </a:p>
          <a:p>
            <a:pPr lvl="1" marL="581526" indent="-200526" defTabSz="457199">
              <a:lnSpc>
                <a:spcPts val="3800"/>
              </a:lnSpc>
              <a:spcBef>
                <a:spcPts val="0"/>
              </a:spcBef>
              <a:buFontTx/>
              <a:defRPr sz="2000">
                <a:latin typeface="Arial"/>
                <a:ea typeface="Arial"/>
                <a:cs typeface="Arial"/>
                <a:sym typeface="Arial"/>
              </a:defRPr>
            </a:pPr>
          </a:p>
          <a:p>
            <a:pPr lvl="1" marL="581526" indent="-200526" defTabSz="457199">
              <a:lnSpc>
                <a:spcPts val="3800"/>
              </a:lnSpc>
              <a:spcBef>
                <a:spcPts val="0"/>
              </a:spcBef>
              <a:buFontTx/>
              <a:defRPr sz="2000">
                <a:latin typeface="Arial"/>
                <a:ea typeface="Arial"/>
                <a:cs typeface="Arial"/>
                <a:sym typeface="Arial"/>
              </a:defRPr>
            </a:pPr>
          </a:p>
          <a:p>
            <a:pPr marL="200526" indent="-200526" defTabSz="457199">
              <a:lnSpc>
                <a:spcPts val="3800"/>
              </a:lnSpc>
              <a:spcBef>
                <a:spcPts val="0"/>
              </a:spcBef>
              <a:buFontTx/>
              <a:defRPr sz="2000">
                <a:latin typeface="Arial"/>
                <a:ea typeface="Arial"/>
                <a:cs typeface="Arial"/>
                <a:sym typeface="Arial"/>
              </a:defRPr>
            </a:pPr>
            <a:r>
              <a:t>Why does T5 work?</a:t>
            </a:r>
          </a:p>
          <a:p>
            <a:pPr lvl="1" marL="581526" indent="-200526" defTabSz="457199">
              <a:lnSpc>
                <a:spcPts val="3800"/>
              </a:lnSpc>
              <a:spcBef>
                <a:spcPts val="0"/>
              </a:spcBef>
              <a:buFontTx/>
              <a:defRPr sz="2000">
                <a:latin typeface="Arial"/>
                <a:ea typeface="Arial"/>
                <a:cs typeface="Arial"/>
                <a:sym typeface="Arial"/>
              </a:defRPr>
            </a:pPr>
            <a:r>
              <a:t>When fine-tuning the language model for classification task, we have to stack one additional layer and train it from scratch</a:t>
            </a:r>
          </a:p>
          <a:p>
            <a:pPr lvl="1" marL="581526" indent="-200526" defTabSz="457199">
              <a:lnSpc>
                <a:spcPts val="3800"/>
              </a:lnSpc>
              <a:spcBef>
                <a:spcPts val="0"/>
              </a:spcBef>
              <a:buFontTx/>
              <a:defRPr sz="2000">
                <a:latin typeface="Arial"/>
                <a:ea typeface="Arial"/>
                <a:cs typeface="Arial"/>
                <a:sym typeface="Arial"/>
              </a:defRPr>
            </a:pPr>
            <a:r>
              <a:t>On the other hand, when predicting "acceptable", we already learned v("acceptable") so we are not starting from scratch</a:t>
            </a:r>
          </a:p>
        </p:txBody>
      </p:sp>
      <p:sp>
        <p:nvSpPr>
          <p:cNvPr id="565" name="T5: A unified seq-to-seq framework"/>
          <p:cNvSpPr txBox="1"/>
          <p:nvPr>
            <p:ph type="title" idx="4294967295"/>
          </p:nvPr>
        </p:nvSpPr>
        <p:spPr>
          <a:xfrm>
            <a:off x="904784" y="714706"/>
            <a:ext cx="8028885" cy="730538"/>
          </a:xfrm>
          <a:prstGeom prst="rect">
            <a:avLst/>
          </a:prstGeom>
        </p:spPr>
        <p:txBody>
          <a:bodyPr lIns="18516" tIns="18516" rIns="18516" bIns="18516" anchor="t"/>
          <a:lstStyle/>
          <a:p>
            <a:pPr defTabSz="457199">
              <a:lnSpc>
                <a:spcPct val="100000"/>
              </a:lnSpc>
              <a:defRPr b="1" sz="2600">
                <a:latin typeface="Arial"/>
                <a:ea typeface="Arial"/>
                <a:cs typeface="Arial"/>
                <a:sym typeface="Arial"/>
              </a:defRPr>
            </a:pPr>
            <a:r>
              <a:t>T5: A </a:t>
            </a:r>
            <a:r>
              <a:rPr>
                <a:solidFill>
                  <a:srgbClr val="FF2600"/>
                </a:solidFill>
              </a:rPr>
              <a:t>unified</a:t>
            </a:r>
            <a:r>
              <a:t> seq-to-seq framework</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7" name="Deep learning on mobile/IoT devices"/>
          <p:cNvSpPr txBox="1"/>
          <p:nvPr>
            <p:ph type="title" idx="4294967295"/>
          </p:nvPr>
        </p:nvSpPr>
        <p:spPr>
          <a:xfrm>
            <a:off x="609656" y="609360"/>
            <a:ext cx="10513828" cy="754215"/>
          </a:xfrm>
          <a:prstGeom prst="rect">
            <a:avLst/>
          </a:prstGeom>
        </p:spPr>
        <p:txBody>
          <a:bodyPr lIns="18516" tIns="18516" rIns="18516" bIns="18516" anchor="t"/>
          <a:lstStyle>
            <a:lvl1pPr defTabSz="457199">
              <a:lnSpc>
                <a:spcPct val="100000"/>
              </a:lnSpc>
              <a:defRPr b="1" sz="3000">
                <a:latin typeface="Arial"/>
                <a:ea typeface="Arial"/>
                <a:cs typeface="Arial"/>
                <a:sym typeface="Arial"/>
              </a:defRPr>
            </a:lvl1pPr>
          </a:lstStyle>
          <a:p>
            <a:pPr/>
            <a:r>
              <a:t>Deep learning on mobile/IoT devices</a:t>
            </a:r>
          </a:p>
        </p:txBody>
      </p:sp>
      <p:sp>
        <p:nvSpPr>
          <p:cNvPr id="138" name="GPU rams…"/>
          <p:cNvSpPr txBox="1"/>
          <p:nvPr>
            <p:ph type="body" idx="4294967295"/>
          </p:nvPr>
        </p:nvSpPr>
        <p:spPr>
          <a:xfrm>
            <a:off x="547098" y="1342212"/>
            <a:ext cx="11316732" cy="7272018"/>
          </a:xfrm>
          <a:prstGeom prst="rect">
            <a:avLst/>
          </a:prstGeom>
        </p:spPr>
        <p:txBody>
          <a:bodyPr lIns="18516" tIns="18516" rIns="18516" bIns="18516"/>
          <a:lstStyle/>
          <a:p>
            <a:pPr marL="285750" indent="-285750" defTabSz="457199">
              <a:lnSpc>
                <a:spcPct val="100000"/>
              </a:lnSpc>
              <a:spcBef>
                <a:spcPts val="500"/>
              </a:spcBef>
              <a:defRPr sz="2400">
                <a:latin typeface="Arial"/>
                <a:ea typeface="Arial"/>
                <a:cs typeface="Arial"/>
                <a:sym typeface="Arial"/>
              </a:defRPr>
            </a:pPr>
            <a:r>
              <a:t>GPU rams</a:t>
            </a:r>
          </a:p>
          <a:p>
            <a:pPr lvl="1" marL="742950" indent="-285750" defTabSz="457199">
              <a:lnSpc>
                <a:spcPct val="100000"/>
              </a:lnSpc>
              <a:spcBef>
                <a:spcPts val="500"/>
              </a:spcBef>
              <a:defRPr sz="2400">
                <a:latin typeface="Arial"/>
                <a:ea typeface="Arial"/>
                <a:cs typeface="Arial"/>
                <a:sym typeface="Arial"/>
              </a:defRPr>
            </a:pPr>
            <a:r>
              <a:t>Can only run models up to the RAM of GPU</a:t>
            </a:r>
          </a:p>
          <a:p>
            <a:pPr marL="285750" indent="-285750" defTabSz="457199">
              <a:lnSpc>
                <a:spcPct val="100000"/>
              </a:lnSpc>
              <a:spcBef>
                <a:spcPts val="500"/>
              </a:spcBef>
              <a:defRPr sz="2400">
                <a:latin typeface="Arial"/>
                <a:ea typeface="Arial"/>
                <a:cs typeface="Arial"/>
                <a:sym typeface="Arial"/>
              </a:defRPr>
            </a:pPr>
          </a:p>
          <a:p>
            <a:pPr marL="285750" indent="-285750" defTabSz="457199">
              <a:lnSpc>
                <a:spcPct val="100000"/>
              </a:lnSpc>
              <a:spcBef>
                <a:spcPts val="500"/>
              </a:spcBef>
              <a:defRPr sz="2400">
                <a:latin typeface="Arial"/>
                <a:ea typeface="Arial"/>
                <a:cs typeface="Arial"/>
                <a:sym typeface="Arial"/>
              </a:defRPr>
            </a:pPr>
            <a:r>
              <a:t>Latency requirements</a:t>
            </a:r>
          </a:p>
          <a:p>
            <a:pPr lvl="1" marL="742950" indent="-285750" defTabSz="457199">
              <a:lnSpc>
                <a:spcPct val="100000"/>
              </a:lnSpc>
              <a:spcBef>
                <a:spcPts val="500"/>
              </a:spcBef>
              <a:defRPr sz="2400">
                <a:latin typeface="Arial"/>
                <a:ea typeface="Arial"/>
                <a:cs typeface="Arial"/>
                <a:sym typeface="Arial"/>
              </a:defRPr>
            </a:pPr>
            <a:r>
              <a:t>Applications deploying to large number of users, e.g., Google</a:t>
            </a:r>
          </a:p>
          <a:p>
            <a:pPr marL="285750" indent="-285750" defTabSz="457199">
              <a:lnSpc>
                <a:spcPct val="100000"/>
              </a:lnSpc>
              <a:spcBef>
                <a:spcPts val="500"/>
              </a:spcBef>
              <a:defRPr sz="2400">
                <a:latin typeface="Arial"/>
                <a:ea typeface="Arial"/>
                <a:cs typeface="Arial"/>
                <a:sym typeface="Arial"/>
              </a:defRPr>
            </a:pPr>
          </a:p>
          <a:p>
            <a:pPr marL="285750" indent="-285750" defTabSz="457199">
              <a:lnSpc>
                <a:spcPct val="100000"/>
              </a:lnSpc>
              <a:spcBef>
                <a:spcPts val="500"/>
              </a:spcBef>
              <a:defRPr sz="2400">
                <a:latin typeface="Arial"/>
                <a:ea typeface="Arial"/>
                <a:cs typeface="Arial"/>
                <a:sym typeface="Arial"/>
              </a:defRPr>
            </a:pPr>
            <a:r>
              <a:t>Mobile-first computational requirements</a:t>
            </a:r>
          </a:p>
          <a:p>
            <a:pPr lvl="1" marL="742950" indent="-285750" defTabSz="457199">
              <a:lnSpc>
                <a:spcPct val="100000"/>
              </a:lnSpc>
              <a:spcBef>
                <a:spcPts val="500"/>
              </a:spcBef>
              <a:defRPr sz="2400">
                <a:latin typeface="Arial"/>
                <a:ea typeface="Arial"/>
                <a:cs typeface="Arial"/>
                <a:sym typeface="Arial"/>
              </a:defRPr>
            </a:pPr>
            <a:r>
              <a:t>Apps &gt; 150MB will receive much more scrutiny</a:t>
            </a:r>
          </a:p>
          <a:p>
            <a:pPr lvl="1" marL="742950" indent="-285750" defTabSz="457199">
              <a:lnSpc>
                <a:spcPct val="100000"/>
              </a:lnSpc>
              <a:spcBef>
                <a:spcPts val="500"/>
              </a:spcBef>
              <a:defRPr sz="2400">
                <a:latin typeface="Arial"/>
                <a:ea typeface="Arial"/>
                <a:cs typeface="Arial"/>
                <a:sym typeface="Arial"/>
              </a:defRPr>
            </a:pPr>
          </a:p>
          <a:p>
            <a:pPr marL="285750" indent="-285750" defTabSz="457199">
              <a:lnSpc>
                <a:spcPct val="100000"/>
              </a:lnSpc>
              <a:spcBef>
                <a:spcPts val="500"/>
              </a:spcBef>
              <a:defRPr sz="2400">
                <a:latin typeface="Arial"/>
                <a:ea typeface="Arial"/>
                <a:cs typeface="Arial"/>
                <a:sym typeface="Arial"/>
              </a:defRPr>
            </a:pPr>
            <a:r>
              <a:t>Cloud computing</a:t>
            </a:r>
          </a:p>
          <a:p>
            <a:pPr lvl="1" marL="742950" indent="-285750" defTabSz="457199">
              <a:lnSpc>
                <a:spcPct val="100000"/>
              </a:lnSpc>
              <a:spcBef>
                <a:spcPts val="500"/>
              </a:spcBef>
              <a:defRPr sz="2400">
                <a:latin typeface="Arial"/>
                <a:ea typeface="Arial"/>
                <a:cs typeface="Arial"/>
                <a:sym typeface="Arial"/>
              </a:defRPr>
            </a:pPr>
            <a:r>
              <a:t>Cost for renting GPUs</a:t>
            </a:r>
          </a:p>
        </p:txBody>
      </p:sp>
      <p:pic>
        <p:nvPicPr>
          <p:cNvPr id="139" name="Image" descr="Image"/>
          <p:cNvPicPr>
            <a:picLocks noChangeAspect="1"/>
          </p:cNvPicPr>
          <p:nvPr/>
        </p:nvPicPr>
        <p:blipFill>
          <a:blip r:embed="rId3">
            <a:extLst/>
          </a:blip>
          <a:stretch>
            <a:fillRect/>
          </a:stretch>
        </p:blipFill>
        <p:spPr>
          <a:xfrm>
            <a:off x="8709369" y="4484582"/>
            <a:ext cx="2860697" cy="1846587"/>
          </a:xfrm>
          <a:prstGeom prst="rect">
            <a:avLst/>
          </a:prstGeom>
          <a:ln w="12700">
            <a:miter lim="400000"/>
          </a:ln>
        </p:spPr>
      </p:pic>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9" name="An summary of pre-trained language models"/>
          <p:cNvSpPr txBox="1"/>
          <p:nvPr>
            <p:ph type="title" idx="4294967295"/>
          </p:nvPr>
        </p:nvSpPr>
        <p:spPr>
          <a:xfrm>
            <a:off x="829679" y="677154"/>
            <a:ext cx="11095815" cy="994969"/>
          </a:xfrm>
          <a:prstGeom prst="rect">
            <a:avLst/>
          </a:prstGeom>
        </p:spPr>
        <p:txBody>
          <a:bodyPr lIns="18516" tIns="18516" rIns="18516" bIns="18516" anchor="t"/>
          <a:lstStyle>
            <a:lvl1pPr defTabSz="457199">
              <a:lnSpc>
                <a:spcPct val="100000"/>
              </a:lnSpc>
              <a:defRPr b="1" sz="3000">
                <a:latin typeface="Arial"/>
                <a:ea typeface="Arial"/>
                <a:cs typeface="Arial"/>
                <a:sym typeface="Arial"/>
              </a:defRPr>
            </a:lvl1pPr>
          </a:lstStyle>
          <a:p>
            <a:pPr/>
            <a:r>
              <a:t>An summary of pre-trained language models</a:t>
            </a:r>
          </a:p>
        </p:txBody>
      </p:sp>
      <p:sp>
        <p:nvSpPr>
          <p:cNvPr id="570" name="Training objective:…"/>
          <p:cNvSpPr txBox="1"/>
          <p:nvPr>
            <p:ph type="body" idx="4294967295"/>
          </p:nvPr>
        </p:nvSpPr>
        <p:spPr>
          <a:xfrm>
            <a:off x="884298" y="1522423"/>
            <a:ext cx="9569412" cy="4684973"/>
          </a:xfrm>
          <a:prstGeom prst="rect">
            <a:avLst/>
          </a:prstGeom>
        </p:spPr>
        <p:txBody>
          <a:bodyPr lIns="18516" tIns="18516" rIns="18516" bIns="18516"/>
          <a:lstStyle/>
          <a:p>
            <a:pPr marL="200526" indent="-200526" defTabSz="457199">
              <a:lnSpc>
                <a:spcPts val="3800"/>
              </a:lnSpc>
              <a:spcBef>
                <a:spcPts val="0"/>
              </a:spcBef>
              <a:buFontTx/>
              <a:defRPr sz="2000">
                <a:latin typeface="Arial"/>
                <a:ea typeface="Arial"/>
                <a:cs typeface="Arial"/>
                <a:sym typeface="Arial"/>
              </a:defRPr>
            </a:pPr>
            <a:r>
              <a:t>Training objective:</a:t>
            </a:r>
          </a:p>
          <a:p>
            <a:pPr lvl="1" marL="581526" indent="-200526" defTabSz="457199">
              <a:lnSpc>
                <a:spcPts val="3800"/>
              </a:lnSpc>
              <a:spcBef>
                <a:spcPts val="0"/>
              </a:spcBef>
              <a:buFontTx/>
              <a:defRPr sz="2000">
                <a:latin typeface="Arial"/>
                <a:ea typeface="Arial"/>
                <a:cs typeface="Arial"/>
                <a:sym typeface="Arial"/>
              </a:defRPr>
            </a:pPr>
            <a:r>
              <a:t>GPT: regular language modeling (no corrupted tokens)</a:t>
            </a:r>
          </a:p>
          <a:p>
            <a:pPr lvl="1" marL="581526" indent="-200526" defTabSz="457199">
              <a:lnSpc>
                <a:spcPts val="3800"/>
              </a:lnSpc>
              <a:spcBef>
                <a:spcPts val="0"/>
              </a:spcBef>
              <a:buFontTx/>
              <a:defRPr sz="2000">
                <a:latin typeface="Arial"/>
                <a:ea typeface="Arial"/>
                <a:cs typeface="Arial"/>
                <a:sym typeface="Arial"/>
              </a:defRPr>
            </a:pPr>
            <a:r>
              <a:t>BERT: bidirectional MLM, NSP</a:t>
            </a:r>
          </a:p>
          <a:p>
            <a:pPr lvl="1" marL="581526" indent="-200526" defTabSz="457199">
              <a:lnSpc>
                <a:spcPts val="3800"/>
              </a:lnSpc>
              <a:spcBef>
                <a:spcPts val="0"/>
              </a:spcBef>
              <a:buFontTx/>
              <a:defRPr sz="2000">
                <a:latin typeface="Arial"/>
                <a:ea typeface="Arial"/>
                <a:cs typeface="Arial"/>
                <a:sym typeface="Arial"/>
              </a:defRPr>
            </a:pPr>
            <a:r>
              <a:t>Electra: replaced token detection (RTD)</a:t>
            </a:r>
          </a:p>
          <a:p>
            <a:pPr lvl="1" marL="581526" indent="-200526" defTabSz="457199">
              <a:lnSpc>
                <a:spcPts val="3800"/>
              </a:lnSpc>
              <a:spcBef>
                <a:spcPts val="0"/>
              </a:spcBef>
              <a:buFontTx/>
              <a:defRPr sz="2000">
                <a:latin typeface="Arial"/>
                <a:ea typeface="Arial"/>
                <a:cs typeface="Arial"/>
                <a:sym typeface="Arial"/>
              </a:defRPr>
            </a:pPr>
            <a:r>
              <a:t>BART: deleted token detection</a:t>
            </a:r>
          </a:p>
          <a:p>
            <a:pPr lvl="1" marL="581526" indent="-200526" defTabSz="457199">
              <a:lnSpc>
                <a:spcPts val="3800"/>
              </a:lnSpc>
              <a:spcBef>
                <a:spcPts val="0"/>
              </a:spcBef>
              <a:buFontTx/>
              <a:defRPr sz="2000">
                <a:latin typeface="Arial"/>
                <a:ea typeface="Arial"/>
                <a:cs typeface="Arial"/>
                <a:sym typeface="Arial"/>
              </a:defRPr>
            </a:pPr>
          </a:p>
          <a:p>
            <a:pPr marL="200526" indent="-200526" defTabSz="457199">
              <a:lnSpc>
                <a:spcPts val="3800"/>
              </a:lnSpc>
              <a:spcBef>
                <a:spcPts val="0"/>
              </a:spcBef>
              <a:buFontTx/>
              <a:defRPr sz="2000">
                <a:latin typeface="Arial"/>
                <a:ea typeface="Arial"/>
                <a:cs typeface="Arial"/>
                <a:sym typeface="Arial"/>
              </a:defRPr>
            </a:pPr>
            <a:r>
              <a:t>LM direction:</a:t>
            </a:r>
          </a:p>
          <a:p>
            <a:pPr lvl="1" marL="581526" indent="-200526" defTabSz="457199">
              <a:lnSpc>
                <a:spcPts val="3800"/>
              </a:lnSpc>
              <a:spcBef>
                <a:spcPts val="0"/>
              </a:spcBef>
              <a:buFontTx/>
              <a:defRPr sz="2000">
                <a:latin typeface="Arial"/>
                <a:ea typeface="Arial"/>
                <a:cs typeface="Arial"/>
                <a:sym typeface="Arial"/>
              </a:defRPr>
            </a:pPr>
            <a:r>
              <a:t>GPT: left-to-right, autoregressive</a:t>
            </a:r>
          </a:p>
          <a:p>
            <a:pPr lvl="1" marL="581526" indent="-200526" defTabSz="457199">
              <a:lnSpc>
                <a:spcPts val="3800"/>
              </a:lnSpc>
              <a:spcBef>
                <a:spcPts val="0"/>
              </a:spcBef>
              <a:buFontTx/>
              <a:defRPr sz="2000">
                <a:latin typeface="Arial"/>
                <a:ea typeface="Arial"/>
                <a:cs typeface="Arial"/>
                <a:sym typeface="Arial"/>
              </a:defRPr>
            </a:pPr>
            <a:r>
              <a:t>BERT: bidirectional</a:t>
            </a:r>
          </a:p>
          <a:p>
            <a:pPr lvl="1" marL="581526" indent="-200526" defTabSz="457199">
              <a:lnSpc>
                <a:spcPts val="3800"/>
              </a:lnSpc>
              <a:spcBef>
                <a:spcPts val="0"/>
              </a:spcBef>
              <a:buFontTx/>
              <a:defRPr sz="2000">
                <a:latin typeface="Arial"/>
                <a:ea typeface="Arial"/>
                <a:cs typeface="Arial"/>
                <a:sym typeface="Arial"/>
              </a:defRPr>
            </a:pPr>
            <a:r>
              <a:t>BART: encoder decoder</a:t>
            </a:r>
          </a:p>
          <a:p>
            <a:pPr lvl="1" marL="581526" indent="-200526" defTabSz="457199">
              <a:lnSpc>
                <a:spcPts val="3800"/>
              </a:lnSpc>
              <a:spcBef>
                <a:spcPts val="0"/>
              </a:spcBef>
              <a:buFontTx/>
              <a:defRPr sz="2000">
                <a:latin typeface="Arial"/>
                <a:ea typeface="Arial"/>
                <a:cs typeface="Arial"/>
                <a:sym typeface="Arial"/>
              </a:defRPr>
            </a:pPr>
          </a:p>
          <a:p>
            <a:pPr marL="200526" indent="-200526" defTabSz="457199">
              <a:lnSpc>
                <a:spcPts val="3800"/>
              </a:lnSpc>
              <a:spcBef>
                <a:spcPts val="0"/>
              </a:spcBef>
              <a:buFontTx/>
              <a:defRPr sz="2000">
                <a:latin typeface="Arial"/>
                <a:ea typeface="Arial"/>
                <a:cs typeface="Arial"/>
                <a:sym typeface="Arial"/>
              </a:defRPr>
            </a:pPr>
            <a:r>
              <a:t>Application:</a:t>
            </a:r>
          </a:p>
          <a:p>
            <a:pPr lvl="1" marL="581526" indent="-200526" defTabSz="457199">
              <a:lnSpc>
                <a:spcPts val="3800"/>
              </a:lnSpc>
              <a:spcBef>
                <a:spcPts val="0"/>
              </a:spcBef>
              <a:buFontTx/>
              <a:defRPr sz="2000">
                <a:latin typeface="Arial"/>
                <a:ea typeface="Arial"/>
                <a:cs typeface="Arial"/>
                <a:sym typeface="Arial"/>
              </a:defRPr>
            </a:pPr>
            <a:r>
              <a:t>NLU: BERT, RoBERTa, Electra</a:t>
            </a:r>
          </a:p>
          <a:p>
            <a:pPr lvl="1" marL="581526" indent="-200526" defTabSz="457199">
              <a:lnSpc>
                <a:spcPts val="3800"/>
              </a:lnSpc>
              <a:spcBef>
                <a:spcPts val="0"/>
              </a:spcBef>
              <a:buFontTx/>
              <a:defRPr sz="2000">
                <a:latin typeface="Arial"/>
                <a:ea typeface="Arial"/>
                <a:cs typeface="Arial"/>
                <a:sym typeface="Arial"/>
              </a:defRPr>
            </a:pPr>
            <a:r>
              <a:t>NLG: BART, GPT, T5, Pegasus</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4" name="Slide Number"/>
          <p:cNvSpPr txBox="1"/>
          <p:nvPr>
            <p:ph type="sldNum" sz="quarter" idx="4294967295"/>
          </p:nvPr>
        </p:nvSpPr>
        <p:spPr>
          <a:xfrm>
            <a:off x="10787345" y="6049983"/>
            <a:ext cx="366662" cy="355227"/>
          </a:xfrm>
          <a:prstGeom prst="rect">
            <a:avLst/>
          </a:prstGeom>
          <a:extLst>
            <a:ext uri="{C572A759-6A51-4108-AA02-DFA0A04FC94B}">
              <ma14:wrappingTextBoxFlag xmlns:ma14="http://schemas.microsoft.com/office/mac/drawingml/2011/main" val="1"/>
            </a:ext>
          </a:extLst>
        </p:spPr>
        <p:txBody>
          <a:bodyPr lIns="35717" tIns="35717" rIns="35717" bIns="35717" anchor="t"/>
          <a:lstStyle>
            <a:lvl1pPr algn="ctr" defTabSz="410764">
              <a:defRPr b="1" sz="2000">
                <a:solidFill>
                  <a:srgbClr val="000000"/>
                </a:solidFill>
                <a:latin typeface="Arial"/>
                <a:ea typeface="Arial"/>
                <a:cs typeface="Arial"/>
                <a:sym typeface="Arial"/>
              </a:defRPr>
            </a:lvl1pPr>
          </a:lstStyle>
          <a:p>
            <a:pPr/>
            <a:fld id="{86CB4B4D-7CA3-9044-876B-883B54F8677D}" type="slidenum"/>
          </a:p>
        </p:txBody>
      </p:sp>
      <p:sp>
        <p:nvSpPr>
          <p:cNvPr id="575" name="Title 1"/>
          <p:cNvSpPr txBox="1"/>
          <p:nvPr/>
        </p:nvSpPr>
        <p:spPr>
          <a:xfrm>
            <a:off x="1162541" y="1220906"/>
            <a:ext cx="9545015" cy="1610120"/>
          </a:xfrm>
          <a:prstGeom prst="rect">
            <a:avLst/>
          </a:prstGeom>
          <a:ln w="3175">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defTabSz="457200">
              <a:lnSpc>
                <a:spcPts val="5600"/>
              </a:lnSpc>
              <a:spcBef>
                <a:spcPts val="1200"/>
              </a:spcBef>
              <a:defRPr b="1" sz="3200">
                <a:solidFill>
                  <a:srgbClr val="000000"/>
                </a:solidFill>
                <a:latin typeface="Arial"/>
                <a:ea typeface="Arial"/>
                <a:cs typeface="Arial"/>
                <a:sym typeface="Arial"/>
              </a:defRPr>
            </a:lvl1pPr>
          </a:lstStyle>
          <a:p>
            <a:pPr/>
            <a:r>
              <a:t>CS 589 Fall 2021 Lecture</a:t>
            </a:r>
          </a:p>
        </p:txBody>
      </p:sp>
      <p:sp>
        <p:nvSpPr>
          <p:cNvPr id="576" name="TextBox 6"/>
          <p:cNvSpPr txBox="1"/>
          <p:nvPr/>
        </p:nvSpPr>
        <p:spPr>
          <a:xfrm>
            <a:off x="1433758" y="4230289"/>
            <a:ext cx="7648084" cy="1733299"/>
          </a:xfrm>
          <a:prstGeom prst="rect">
            <a:avLst/>
          </a:prstGeom>
          <a:ln w="3175">
            <a:miter lim="400000"/>
          </a:ln>
          <a:extLst>
            <a:ext uri="{C572A759-6A51-4108-AA02-DFA0A04FC94B}">
              <ma14:wrappingTextBoxFlag xmlns:ma14="http://schemas.microsoft.com/office/mac/drawingml/2011/main" val="1"/>
            </a:ext>
          </a:extLst>
        </p:spPr>
        <p:txBody>
          <a:bodyPr lIns="45718" tIns="45718" rIns="45718" bIns="45718">
            <a:spAutoFit/>
          </a:bodyPr>
          <a:lstStyle/>
          <a:p>
            <a:pPr defTabSz="457200">
              <a:defRPr b="1" sz="2200">
                <a:solidFill>
                  <a:srgbClr val="000000"/>
                </a:solidFill>
                <a:latin typeface="Arial"/>
                <a:ea typeface="Arial"/>
                <a:cs typeface="Arial"/>
                <a:sym typeface="Arial"/>
              </a:defRPr>
            </a:pPr>
          </a:p>
          <a:p>
            <a:pPr defTabSz="457200">
              <a:defRPr b="1" sz="2200">
                <a:solidFill>
                  <a:srgbClr val="000000"/>
                </a:solidFill>
                <a:latin typeface="Arial"/>
                <a:ea typeface="Arial"/>
                <a:cs typeface="Arial"/>
                <a:sym typeface="Arial"/>
              </a:defRPr>
            </a:pPr>
            <a:r>
              <a:t>Monday 6:30-9:00                        </a:t>
            </a:r>
          </a:p>
          <a:p>
            <a:pPr defTabSz="457200">
              <a:defRPr b="1" sz="2200">
                <a:solidFill>
                  <a:srgbClr val="000000"/>
                </a:solidFill>
                <a:latin typeface="Arial"/>
                <a:ea typeface="Arial"/>
                <a:cs typeface="Arial"/>
                <a:sym typeface="Arial"/>
              </a:defRPr>
            </a:pPr>
            <a:r>
              <a:t>Babbio 122</a:t>
            </a:r>
          </a:p>
          <a:p>
            <a:pPr defTabSz="457200">
              <a:defRPr b="1" sz="2200">
                <a:solidFill>
                  <a:srgbClr val="000000"/>
                </a:solidFill>
                <a:latin typeface="Arial"/>
                <a:ea typeface="Arial"/>
                <a:cs typeface="Arial"/>
                <a:sym typeface="Arial"/>
              </a:defRPr>
            </a:pPr>
            <a:r>
              <a:t>                          </a:t>
            </a:r>
          </a:p>
        </p:txBody>
      </p:sp>
      <p:sp>
        <p:nvSpPr>
          <p:cNvPr id="577" name="TextBox 6"/>
          <p:cNvSpPr txBox="1"/>
          <p:nvPr/>
        </p:nvSpPr>
        <p:spPr>
          <a:xfrm>
            <a:off x="4265283" y="2670442"/>
            <a:ext cx="5482997" cy="412499"/>
          </a:xfrm>
          <a:prstGeom prst="rect">
            <a:avLst/>
          </a:prstGeom>
          <a:ln w="3175">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457200">
              <a:defRPr b="1" sz="2200">
                <a:solidFill>
                  <a:srgbClr val="000000"/>
                </a:solidFill>
                <a:latin typeface="Arial"/>
                <a:ea typeface="Arial"/>
                <a:cs typeface="Arial"/>
                <a:sym typeface="Arial"/>
              </a:defRPr>
            </a:lvl1pPr>
          </a:lstStyle>
          <a:p>
            <a:pPr/>
            <a:r>
              <a:t>Prompt-based learning</a:t>
            </a:r>
          </a:p>
        </p:txBody>
      </p:sp>
      <p:pic>
        <p:nvPicPr>
          <p:cNvPr id="578" name="Image" descr="Image"/>
          <p:cNvPicPr>
            <a:picLocks noChangeAspect="1"/>
          </p:cNvPicPr>
          <p:nvPr/>
        </p:nvPicPr>
        <p:blipFill>
          <a:blip r:embed="rId3">
            <a:extLst/>
          </a:blip>
          <a:stretch>
            <a:fillRect/>
          </a:stretch>
        </p:blipFill>
        <p:spPr>
          <a:xfrm>
            <a:off x="7924800" y="3657600"/>
            <a:ext cx="3245342" cy="1817724"/>
          </a:xfrm>
          <a:prstGeom prst="rect">
            <a:avLst/>
          </a:prstGeom>
          <a:ln w="12700">
            <a:miter lim="400000"/>
          </a:ln>
        </p:spPr>
      </p:pic>
      <p:sp>
        <p:nvSpPr>
          <p:cNvPr id="579" name="TextBox 6"/>
          <p:cNvSpPr txBox="1"/>
          <p:nvPr/>
        </p:nvSpPr>
        <p:spPr>
          <a:xfrm>
            <a:off x="7986958" y="5758505"/>
            <a:ext cx="7648084" cy="226985"/>
          </a:xfrm>
          <a:prstGeom prst="rect">
            <a:avLst/>
          </a:prstGeom>
          <a:ln w="3175">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457200">
              <a:defRPr sz="1000">
                <a:solidFill>
                  <a:schemeClr val="accent4">
                    <a:lumOff val="-10666"/>
                  </a:schemeClr>
                </a:solidFill>
                <a:latin typeface="Arial"/>
                <a:ea typeface="Arial"/>
                <a:cs typeface="Arial"/>
                <a:sym typeface="Arial"/>
              </a:defRPr>
            </a:lvl1pPr>
          </a:lstStyle>
          <a:p>
            <a:pPr/>
            <a:r>
              <a:t>photo: https://www.scubedstudios.com/information-retrieval/</a:t>
            </a:r>
          </a:p>
        </p:txBody>
      </p:sp>
      <p:sp>
        <p:nvSpPr>
          <p:cNvPr id="580" name="source: &quot;Pre-train, prompt and predict: A systematic survey of prompting methods in NLP”, Liu et al. 2021"/>
          <p:cNvSpPr txBox="1"/>
          <p:nvPr/>
        </p:nvSpPr>
        <p:spPr>
          <a:xfrm>
            <a:off x="1446263" y="5653189"/>
            <a:ext cx="4273063" cy="437617"/>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spAutoFit/>
          </a:bodyPr>
          <a:lstStyle>
            <a:lvl1pPr>
              <a:defRPr i="1">
                <a:solidFill>
                  <a:srgbClr val="FF2600"/>
                </a:solidFill>
                <a:latin typeface="Arial"/>
                <a:ea typeface="Arial"/>
                <a:cs typeface="Arial"/>
                <a:sym typeface="Arial"/>
              </a:defRPr>
            </a:lvl1pPr>
          </a:lstStyle>
          <a:p>
            <a:pPr/>
            <a:r>
              <a:t>source: "Pre-train, prompt and predict: A systematic survey of prompting methods in NLP”, Liu et al. 2021</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4" name="Paradigm shifts in NLP"/>
          <p:cNvSpPr txBox="1"/>
          <p:nvPr>
            <p:ph type="title" idx="4294967295"/>
          </p:nvPr>
        </p:nvSpPr>
        <p:spPr>
          <a:xfrm>
            <a:off x="829679" y="677154"/>
            <a:ext cx="11095815" cy="994969"/>
          </a:xfrm>
          <a:prstGeom prst="rect">
            <a:avLst/>
          </a:prstGeom>
        </p:spPr>
        <p:txBody>
          <a:bodyPr lIns="18516" tIns="18516" rIns="18516" bIns="18516" anchor="t"/>
          <a:lstStyle>
            <a:lvl1pPr defTabSz="457199">
              <a:lnSpc>
                <a:spcPct val="100000"/>
              </a:lnSpc>
              <a:defRPr b="1" sz="3000">
                <a:latin typeface="Arial"/>
                <a:ea typeface="Arial"/>
                <a:cs typeface="Arial"/>
                <a:sym typeface="Arial"/>
              </a:defRPr>
            </a:lvl1pPr>
          </a:lstStyle>
          <a:p>
            <a:pPr/>
            <a:r>
              <a:t>Paradigm shifts in NLP </a:t>
            </a:r>
          </a:p>
        </p:txBody>
      </p:sp>
      <p:sp>
        <p:nvSpPr>
          <p:cNvPr id="585" name="Fully supervised learning:…"/>
          <p:cNvSpPr txBox="1"/>
          <p:nvPr>
            <p:ph type="body" sz="half" idx="4294967295"/>
          </p:nvPr>
        </p:nvSpPr>
        <p:spPr>
          <a:xfrm>
            <a:off x="768454" y="1707775"/>
            <a:ext cx="3852842" cy="4957932"/>
          </a:xfrm>
          <a:prstGeom prst="rect">
            <a:avLst/>
          </a:prstGeom>
        </p:spPr>
        <p:txBody>
          <a:bodyPr lIns="18516" tIns="18516" rIns="18516" bIns="18516"/>
          <a:lstStyle/>
          <a:p>
            <a:pPr marL="200526" indent="-200526" defTabSz="457199">
              <a:lnSpc>
                <a:spcPts val="3800"/>
              </a:lnSpc>
              <a:spcBef>
                <a:spcPts val="0"/>
              </a:spcBef>
              <a:buFontTx/>
              <a:defRPr sz="2000">
                <a:latin typeface="Arial"/>
                <a:ea typeface="Arial"/>
                <a:cs typeface="Arial"/>
                <a:sym typeface="Arial"/>
              </a:defRPr>
            </a:pPr>
            <a:r>
              <a:rPr b="1"/>
              <a:t>Fully supervised learning</a:t>
            </a:r>
            <a:r>
              <a:t>:</a:t>
            </a:r>
          </a:p>
          <a:p>
            <a:pPr marL="200526" indent="-200526" defTabSz="457199">
              <a:lnSpc>
                <a:spcPts val="3800"/>
              </a:lnSpc>
              <a:spcBef>
                <a:spcPts val="0"/>
              </a:spcBef>
              <a:buFontTx/>
              <a:defRPr sz="2000">
                <a:latin typeface="Arial"/>
                <a:ea typeface="Arial"/>
                <a:cs typeface="Arial"/>
                <a:sym typeface="Arial"/>
              </a:defRPr>
            </a:pPr>
          </a:p>
          <a:p>
            <a:pPr lvl="1" marL="581526" indent="-200526" defTabSz="457199">
              <a:lnSpc>
                <a:spcPts val="3800"/>
              </a:lnSpc>
              <a:spcBef>
                <a:spcPts val="0"/>
              </a:spcBef>
              <a:buFontTx/>
              <a:defRPr sz="2000">
                <a:latin typeface="Arial"/>
                <a:ea typeface="Arial"/>
                <a:cs typeface="Arial"/>
                <a:sym typeface="Arial"/>
              </a:defRPr>
            </a:pPr>
            <a:r>
              <a:t>A task specific model is trained solely on </a:t>
            </a:r>
            <a:r>
              <a:rPr b="1">
                <a:solidFill>
                  <a:srgbClr val="FF2600"/>
                </a:solidFill>
              </a:rPr>
              <a:t>labelled</a:t>
            </a:r>
            <a:r>
              <a:t> training examples</a:t>
            </a:r>
          </a:p>
          <a:p>
            <a:pPr lvl="1" marL="581526" indent="-200526" defTabSz="457199">
              <a:lnSpc>
                <a:spcPts val="3800"/>
              </a:lnSpc>
              <a:spcBef>
                <a:spcPts val="0"/>
              </a:spcBef>
              <a:buFontTx/>
              <a:defRPr sz="2000">
                <a:latin typeface="Arial"/>
                <a:ea typeface="Arial"/>
                <a:cs typeface="Arial"/>
                <a:sym typeface="Arial"/>
              </a:defRPr>
            </a:pPr>
          </a:p>
          <a:p>
            <a:pPr lvl="1" marL="581526" indent="-200526" defTabSz="457199">
              <a:lnSpc>
                <a:spcPts val="3800"/>
              </a:lnSpc>
              <a:spcBef>
                <a:spcPts val="0"/>
              </a:spcBef>
              <a:buFontTx/>
              <a:defRPr sz="2000">
                <a:latin typeface="Arial"/>
                <a:ea typeface="Arial"/>
                <a:cs typeface="Arial"/>
                <a:sym typeface="Arial"/>
              </a:defRPr>
            </a:pPr>
          </a:p>
          <a:p>
            <a:pPr lvl="1" marL="581526" indent="-200526" defTabSz="457199">
              <a:lnSpc>
                <a:spcPts val="3800"/>
              </a:lnSpc>
              <a:spcBef>
                <a:spcPts val="0"/>
              </a:spcBef>
              <a:buFontTx/>
              <a:defRPr sz="2000">
                <a:latin typeface="Arial"/>
                <a:ea typeface="Arial"/>
                <a:cs typeface="Arial"/>
                <a:sym typeface="Arial"/>
              </a:defRPr>
            </a:pPr>
          </a:p>
          <a:p>
            <a:pPr lvl="1" marL="581526" indent="-200526" defTabSz="457199">
              <a:lnSpc>
                <a:spcPts val="3800"/>
              </a:lnSpc>
              <a:spcBef>
                <a:spcPts val="0"/>
              </a:spcBef>
              <a:buFontTx/>
              <a:defRPr sz="2000">
                <a:latin typeface="Arial"/>
                <a:ea typeface="Arial"/>
                <a:cs typeface="Arial"/>
                <a:sym typeface="Arial"/>
              </a:defRPr>
            </a:pPr>
            <a:r>
              <a:t>The focus is </a:t>
            </a:r>
            <a:r>
              <a:rPr b="1">
                <a:solidFill>
                  <a:srgbClr val="FF2600"/>
                </a:solidFill>
              </a:rPr>
              <a:t>architecture engineering</a:t>
            </a:r>
            <a:r>
              <a:t>, e.g., LSTM cell [Hochereiter and Schmidhuber 1997], attention [Bahdanau et al. 2014]</a:t>
            </a:r>
          </a:p>
        </p:txBody>
      </p:sp>
      <p:sp>
        <p:nvSpPr>
          <p:cNvPr id="586" name="Pre-training -&gt; fine-tuning:…"/>
          <p:cNvSpPr txBox="1"/>
          <p:nvPr/>
        </p:nvSpPr>
        <p:spPr>
          <a:xfrm>
            <a:off x="7104724" y="1707775"/>
            <a:ext cx="3629660" cy="4957932"/>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normAutofit fontScale="100000" lnSpcReduction="0"/>
          </a:bodyPr>
          <a:lstStyle/>
          <a:p>
            <a:pPr marL="200526" indent="-200526">
              <a:lnSpc>
                <a:spcPts val="3800"/>
              </a:lnSpc>
              <a:buSzPct val="100000"/>
              <a:buChar char="•"/>
              <a:defRPr sz="2000">
                <a:solidFill>
                  <a:srgbClr val="000000"/>
                </a:solidFill>
                <a:latin typeface="Arial"/>
                <a:ea typeface="Arial"/>
                <a:cs typeface="Arial"/>
                <a:sym typeface="Arial"/>
              </a:defRPr>
            </a:pPr>
            <a:r>
              <a:rPr b="1"/>
              <a:t>Pre-training -&gt; fine-tuning</a:t>
            </a:r>
            <a:r>
              <a:t>:</a:t>
            </a:r>
          </a:p>
          <a:p>
            <a:pPr marL="200526" indent="-200526">
              <a:lnSpc>
                <a:spcPts val="3800"/>
              </a:lnSpc>
              <a:buSzPct val="100000"/>
              <a:buChar char="•"/>
              <a:defRPr sz="2000">
                <a:solidFill>
                  <a:srgbClr val="000000"/>
                </a:solidFill>
                <a:latin typeface="Arial"/>
                <a:ea typeface="Arial"/>
                <a:cs typeface="Arial"/>
                <a:sym typeface="Arial"/>
              </a:defRPr>
            </a:pPr>
          </a:p>
          <a:p>
            <a:pPr lvl="1" marL="581526" indent="-200526">
              <a:lnSpc>
                <a:spcPts val="3800"/>
              </a:lnSpc>
              <a:buSzPct val="100000"/>
              <a:buChar char="•"/>
              <a:defRPr sz="2000">
                <a:solidFill>
                  <a:srgbClr val="000000"/>
                </a:solidFill>
                <a:latin typeface="Arial"/>
                <a:ea typeface="Arial"/>
                <a:cs typeface="Arial"/>
                <a:sym typeface="Arial"/>
              </a:defRPr>
            </a:pPr>
            <a:r>
              <a:t>A model with </a:t>
            </a:r>
            <a:r>
              <a:rPr b="1">
                <a:solidFill>
                  <a:srgbClr val="FF2600"/>
                </a:solidFill>
              </a:rPr>
              <a:t>fixed architecture</a:t>
            </a:r>
            <a:r>
              <a:t> is pre-trained on massive </a:t>
            </a:r>
            <a:r>
              <a:rPr b="1">
                <a:solidFill>
                  <a:srgbClr val="FF2600"/>
                </a:solidFill>
              </a:rPr>
              <a:t>unlabelled data</a:t>
            </a:r>
            <a:r>
              <a:t> using self-supervised learning</a:t>
            </a:r>
          </a:p>
          <a:p>
            <a:pPr lvl="1" marL="581526" indent="-200526">
              <a:lnSpc>
                <a:spcPts val="3800"/>
              </a:lnSpc>
              <a:buSzPct val="100000"/>
              <a:buChar char="•"/>
              <a:defRPr sz="2000">
                <a:solidFill>
                  <a:srgbClr val="000000"/>
                </a:solidFill>
                <a:latin typeface="Arial"/>
                <a:ea typeface="Arial"/>
                <a:cs typeface="Arial"/>
                <a:sym typeface="Arial"/>
              </a:defRPr>
            </a:pPr>
          </a:p>
          <a:p>
            <a:pPr lvl="1" marL="581526" indent="-200526">
              <a:lnSpc>
                <a:spcPts val="3800"/>
              </a:lnSpc>
              <a:buSzPct val="100000"/>
              <a:buChar char="•"/>
              <a:defRPr sz="2000">
                <a:solidFill>
                  <a:srgbClr val="000000"/>
                </a:solidFill>
                <a:latin typeface="Arial"/>
                <a:ea typeface="Arial"/>
                <a:cs typeface="Arial"/>
                <a:sym typeface="Arial"/>
              </a:defRPr>
            </a:pPr>
            <a:r>
              <a:t>Focus is </a:t>
            </a:r>
            <a:r>
              <a:rPr b="1">
                <a:solidFill>
                  <a:srgbClr val="FF2600"/>
                </a:solidFill>
              </a:rPr>
              <a:t>objective engineering</a:t>
            </a:r>
            <a:r>
              <a:t>, e.g., MLM (BERT), Replaced token detection (Electra), ensemble (Roberta), deleted token detection (BART)</a:t>
            </a:r>
          </a:p>
        </p:txBody>
      </p:sp>
      <p:sp>
        <p:nvSpPr>
          <p:cNvPr id="587" name="Line"/>
          <p:cNvSpPr/>
          <p:nvPr/>
        </p:nvSpPr>
        <p:spPr>
          <a:xfrm>
            <a:off x="4901864" y="3420096"/>
            <a:ext cx="1922292" cy="1"/>
          </a:xfrm>
          <a:prstGeom prst="line">
            <a:avLst/>
          </a:prstGeom>
          <a:ln w="25400">
            <a:solidFill>
              <a:schemeClr val="accent1"/>
            </a:solidFill>
            <a:tailEnd type="triangle"/>
          </a:ln>
        </p:spPr>
        <p:txBody>
          <a:bodyPr lIns="45718" tIns="45718" rIns="45718" bIns="45718"/>
          <a:lstStyle/>
          <a:p>
            <a:pPr defTabSz="457200">
              <a:defRPr sz="1800"/>
            </a:pPr>
          </a:p>
        </p:txBody>
      </p:sp>
      <p:sp>
        <p:nvSpPr>
          <p:cNvPr id="588" name="2017"/>
          <p:cNvSpPr txBox="1"/>
          <p:nvPr/>
        </p:nvSpPr>
        <p:spPr>
          <a:xfrm>
            <a:off x="5541817" y="2753912"/>
            <a:ext cx="643037" cy="333109"/>
          </a:xfrm>
          <a:prstGeom prst="rect">
            <a:avLst/>
          </a:prstGeom>
          <a:ln w="3175">
            <a:miter lim="400000"/>
          </a:ln>
          <a:extLst>
            <a:ext uri="{C572A759-6A51-4108-AA02-DFA0A04FC94B}">
              <ma14:wrappingTextBoxFlag xmlns:ma14="http://schemas.microsoft.com/office/mac/drawingml/2011/main" val="1"/>
            </a:ext>
          </a:extLst>
        </p:spPr>
        <p:txBody>
          <a:bodyPr wrap="none" lIns="18516" tIns="18516" rIns="18516" bIns="18516">
            <a:spAutoFit/>
          </a:bodyPr>
          <a:lstStyle>
            <a:lvl1pPr>
              <a:defRPr sz="2100">
                <a:latin typeface="Arial"/>
                <a:ea typeface="Arial"/>
                <a:cs typeface="Arial"/>
                <a:sym typeface="Arial"/>
              </a:defRPr>
            </a:lvl1pPr>
          </a:lstStyle>
          <a:p>
            <a:pPr/>
            <a:r>
              <a:t>2017</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2" name="Second paradigm shifts in NLP"/>
          <p:cNvSpPr txBox="1"/>
          <p:nvPr>
            <p:ph type="title" idx="4294967295"/>
          </p:nvPr>
        </p:nvSpPr>
        <p:spPr>
          <a:xfrm>
            <a:off x="829679" y="677154"/>
            <a:ext cx="11095815" cy="994969"/>
          </a:xfrm>
          <a:prstGeom prst="rect">
            <a:avLst/>
          </a:prstGeom>
        </p:spPr>
        <p:txBody>
          <a:bodyPr lIns="18516" tIns="18516" rIns="18516" bIns="18516" anchor="t"/>
          <a:lstStyle>
            <a:lvl1pPr defTabSz="457199">
              <a:lnSpc>
                <a:spcPct val="100000"/>
              </a:lnSpc>
              <a:defRPr b="1" sz="3000">
                <a:latin typeface="Arial"/>
                <a:ea typeface="Arial"/>
                <a:cs typeface="Arial"/>
                <a:sym typeface="Arial"/>
              </a:defRPr>
            </a:lvl1pPr>
          </a:lstStyle>
          <a:p>
            <a:pPr/>
            <a:r>
              <a:t>Second paradigm shifts in NLP </a:t>
            </a:r>
          </a:p>
        </p:txBody>
      </p:sp>
      <p:sp>
        <p:nvSpPr>
          <p:cNvPr id="593" name="Pre-training -&gt; fine-tuning:…"/>
          <p:cNvSpPr txBox="1"/>
          <p:nvPr/>
        </p:nvSpPr>
        <p:spPr>
          <a:xfrm>
            <a:off x="1173481" y="1661437"/>
            <a:ext cx="3629660" cy="4957932"/>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normAutofit fontScale="100000" lnSpcReduction="0"/>
          </a:bodyPr>
          <a:lstStyle/>
          <a:p>
            <a:pPr marL="200526" indent="-200526">
              <a:lnSpc>
                <a:spcPts val="3800"/>
              </a:lnSpc>
              <a:buSzPct val="100000"/>
              <a:buChar char="•"/>
              <a:defRPr sz="2000">
                <a:solidFill>
                  <a:srgbClr val="000000"/>
                </a:solidFill>
                <a:latin typeface="Arial"/>
                <a:ea typeface="Arial"/>
                <a:cs typeface="Arial"/>
                <a:sym typeface="Arial"/>
              </a:defRPr>
            </a:pPr>
            <a:r>
              <a:rPr b="1"/>
              <a:t>Pre-training -&gt; fine-tuning</a:t>
            </a:r>
            <a:r>
              <a:t>:</a:t>
            </a:r>
          </a:p>
          <a:p>
            <a:pPr marL="200526" indent="-200526">
              <a:lnSpc>
                <a:spcPts val="3800"/>
              </a:lnSpc>
              <a:buSzPct val="100000"/>
              <a:buChar char="•"/>
              <a:defRPr sz="2000">
                <a:solidFill>
                  <a:srgbClr val="000000"/>
                </a:solidFill>
                <a:latin typeface="Arial"/>
                <a:ea typeface="Arial"/>
                <a:cs typeface="Arial"/>
                <a:sym typeface="Arial"/>
              </a:defRPr>
            </a:pPr>
          </a:p>
          <a:p>
            <a:pPr lvl="1" marL="581526" indent="-200526">
              <a:lnSpc>
                <a:spcPts val="3800"/>
              </a:lnSpc>
              <a:buSzPct val="100000"/>
              <a:buChar char="•"/>
              <a:defRPr sz="2000">
                <a:solidFill>
                  <a:srgbClr val="000000"/>
                </a:solidFill>
                <a:latin typeface="Arial"/>
                <a:ea typeface="Arial"/>
                <a:cs typeface="Arial"/>
                <a:sym typeface="Arial"/>
              </a:defRPr>
            </a:pPr>
            <a:r>
              <a:t>A model with </a:t>
            </a:r>
            <a:r>
              <a:rPr b="1">
                <a:solidFill>
                  <a:srgbClr val="FF2600"/>
                </a:solidFill>
              </a:rPr>
              <a:t>fixed architecture</a:t>
            </a:r>
            <a:r>
              <a:t> is pre-trained on massive </a:t>
            </a:r>
            <a:r>
              <a:rPr b="1">
                <a:solidFill>
                  <a:srgbClr val="FF2600"/>
                </a:solidFill>
              </a:rPr>
              <a:t>unlabelled data</a:t>
            </a:r>
            <a:r>
              <a:t> using self-supervised learning</a:t>
            </a:r>
          </a:p>
          <a:p>
            <a:pPr lvl="1" marL="581526" indent="-200526">
              <a:lnSpc>
                <a:spcPts val="3800"/>
              </a:lnSpc>
              <a:buSzPct val="100000"/>
              <a:buChar char="•"/>
              <a:defRPr sz="2000">
                <a:solidFill>
                  <a:srgbClr val="000000"/>
                </a:solidFill>
                <a:latin typeface="Arial"/>
                <a:ea typeface="Arial"/>
                <a:cs typeface="Arial"/>
                <a:sym typeface="Arial"/>
              </a:defRPr>
            </a:pPr>
          </a:p>
          <a:p>
            <a:pPr lvl="1" marL="581526" indent="-200526">
              <a:lnSpc>
                <a:spcPts val="3800"/>
              </a:lnSpc>
              <a:buSzPct val="100000"/>
              <a:buChar char="•"/>
              <a:defRPr sz="2000">
                <a:solidFill>
                  <a:srgbClr val="000000"/>
                </a:solidFill>
                <a:latin typeface="Arial"/>
                <a:ea typeface="Arial"/>
                <a:cs typeface="Arial"/>
                <a:sym typeface="Arial"/>
              </a:defRPr>
            </a:pPr>
            <a:r>
              <a:t>Focus is </a:t>
            </a:r>
            <a:r>
              <a:rPr b="1">
                <a:solidFill>
                  <a:srgbClr val="FF2600"/>
                </a:solidFill>
              </a:rPr>
              <a:t>objective engineering</a:t>
            </a:r>
            <a:r>
              <a:t>, e.g., MLM (BERT), Replaced token detection (Electra), ensemble (Roberta), deleted token detection (BART)</a:t>
            </a:r>
          </a:p>
        </p:txBody>
      </p:sp>
      <p:sp>
        <p:nvSpPr>
          <p:cNvPr id="594" name="Pre-train, prompt, and predict:…"/>
          <p:cNvSpPr txBox="1"/>
          <p:nvPr/>
        </p:nvSpPr>
        <p:spPr>
          <a:xfrm>
            <a:off x="6930528" y="1661437"/>
            <a:ext cx="4288437" cy="4957932"/>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normAutofit fontScale="100000" lnSpcReduction="0"/>
          </a:bodyPr>
          <a:lstStyle/>
          <a:p>
            <a:pPr marL="200526" indent="-200526">
              <a:lnSpc>
                <a:spcPts val="3800"/>
              </a:lnSpc>
              <a:buSzPct val="100000"/>
              <a:buChar char="•"/>
              <a:defRPr sz="2000">
                <a:solidFill>
                  <a:srgbClr val="000000"/>
                </a:solidFill>
                <a:latin typeface="Arial"/>
                <a:ea typeface="Arial"/>
                <a:cs typeface="Arial"/>
                <a:sym typeface="Arial"/>
              </a:defRPr>
            </a:pPr>
            <a:r>
              <a:rPr b="1"/>
              <a:t>Pre-train, prompt, and predict:</a:t>
            </a:r>
            <a:endParaRPr b="1"/>
          </a:p>
          <a:p>
            <a:pPr marL="200526" indent="-200526">
              <a:lnSpc>
                <a:spcPts val="3800"/>
              </a:lnSpc>
              <a:buSzPct val="100000"/>
              <a:buChar char="•"/>
              <a:defRPr sz="2000">
                <a:solidFill>
                  <a:srgbClr val="000000"/>
                </a:solidFill>
                <a:latin typeface="Arial"/>
                <a:ea typeface="Arial"/>
                <a:cs typeface="Arial"/>
                <a:sym typeface="Arial"/>
              </a:defRPr>
            </a:pPr>
            <a:endParaRPr b="1"/>
          </a:p>
          <a:p>
            <a:pPr lvl="1" marL="581526" indent="-200526">
              <a:lnSpc>
                <a:spcPts val="3800"/>
              </a:lnSpc>
              <a:buSzPct val="100000"/>
              <a:buChar char="•"/>
              <a:defRPr sz="2000">
                <a:solidFill>
                  <a:srgbClr val="000000"/>
                </a:solidFill>
                <a:latin typeface="Arial"/>
                <a:ea typeface="Arial"/>
                <a:cs typeface="Arial"/>
                <a:sym typeface="Arial"/>
              </a:defRPr>
            </a:pPr>
            <a:r>
              <a:t>Downstream tasks are reformulated to look more like the original task via the help of a </a:t>
            </a:r>
            <a:r>
              <a:rPr b="1">
                <a:solidFill>
                  <a:srgbClr val="FF2600"/>
                </a:solidFill>
              </a:rPr>
              <a:t>textual prompt</a:t>
            </a:r>
          </a:p>
          <a:p>
            <a:pPr lvl="1" marL="581526" indent="-200526">
              <a:lnSpc>
                <a:spcPts val="3800"/>
              </a:lnSpc>
              <a:buSzPct val="100000"/>
              <a:buChar char="•"/>
              <a:defRPr sz="2000">
                <a:solidFill>
                  <a:srgbClr val="000000"/>
                </a:solidFill>
                <a:latin typeface="Arial"/>
                <a:ea typeface="Arial"/>
                <a:cs typeface="Arial"/>
                <a:sym typeface="Arial"/>
              </a:defRPr>
            </a:pPr>
          </a:p>
          <a:p>
            <a:pPr lvl="1" marL="581526" indent="-200526">
              <a:lnSpc>
                <a:spcPts val="3800"/>
              </a:lnSpc>
              <a:buSzPct val="100000"/>
              <a:buChar char="•"/>
              <a:defRPr sz="2000">
                <a:solidFill>
                  <a:srgbClr val="000000"/>
                </a:solidFill>
                <a:latin typeface="Arial"/>
                <a:ea typeface="Arial"/>
                <a:cs typeface="Arial"/>
                <a:sym typeface="Arial"/>
              </a:defRPr>
            </a:pPr>
          </a:p>
          <a:p>
            <a:pPr lvl="1" marL="581526" indent="-200526">
              <a:lnSpc>
                <a:spcPts val="3800"/>
              </a:lnSpc>
              <a:buSzPct val="100000"/>
              <a:buChar char="•"/>
              <a:defRPr sz="2000">
                <a:solidFill>
                  <a:srgbClr val="000000"/>
                </a:solidFill>
                <a:latin typeface="Arial"/>
                <a:ea typeface="Arial"/>
                <a:cs typeface="Arial"/>
                <a:sym typeface="Arial"/>
              </a:defRPr>
            </a:pPr>
            <a:r>
              <a:t>The focus is </a:t>
            </a:r>
            <a:r>
              <a:rPr b="1">
                <a:solidFill>
                  <a:srgbClr val="FF2600"/>
                </a:solidFill>
              </a:rPr>
              <a:t>prompt engineering</a:t>
            </a:r>
            <a:r>
              <a:t>, e.g., finding the optimal prompt to allow the language model to solve the task easily</a:t>
            </a:r>
          </a:p>
        </p:txBody>
      </p:sp>
      <p:sp>
        <p:nvSpPr>
          <p:cNvPr id="595" name="Line"/>
          <p:cNvSpPr/>
          <p:nvPr/>
        </p:nvSpPr>
        <p:spPr>
          <a:xfrm>
            <a:off x="4901864" y="3420096"/>
            <a:ext cx="1922292" cy="1"/>
          </a:xfrm>
          <a:prstGeom prst="line">
            <a:avLst/>
          </a:prstGeom>
          <a:ln w="25400">
            <a:solidFill>
              <a:schemeClr val="accent1"/>
            </a:solidFill>
            <a:tailEnd type="triangle"/>
          </a:ln>
        </p:spPr>
        <p:txBody>
          <a:bodyPr lIns="45718" tIns="45718" rIns="45718" bIns="45718"/>
          <a:lstStyle/>
          <a:p>
            <a:pPr defTabSz="457200">
              <a:defRPr sz="1800"/>
            </a:pPr>
          </a:p>
        </p:txBody>
      </p:sp>
      <p:sp>
        <p:nvSpPr>
          <p:cNvPr id="596" name="2021"/>
          <p:cNvSpPr txBox="1"/>
          <p:nvPr/>
        </p:nvSpPr>
        <p:spPr>
          <a:xfrm>
            <a:off x="5541817" y="2753912"/>
            <a:ext cx="643037" cy="333109"/>
          </a:xfrm>
          <a:prstGeom prst="rect">
            <a:avLst/>
          </a:prstGeom>
          <a:ln w="3175">
            <a:miter lim="400000"/>
          </a:ln>
          <a:extLst>
            <a:ext uri="{C572A759-6A51-4108-AA02-DFA0A04FC94B}">
              <ma14:wrappingTextBoxFlag xmlns:ma14="http://schemas.microsoft.com/office/mac/drawingml/2011/main" val="1"/>
            </a:ext>
          </a:extLst>
        </p:spPr>
        <p:txBody>
          <a:bodyPr wrap="none" lIns="18516" tIns="18516" rIns="18516" bIns="18516">
            <a:spAutoFit/>
          </a:bodyPr>
          <a:lstStyle>
            <a:lvl1pPr>
              <a:defRPr sz="2100">
                <a:latin typeface="Arial"/>
                <a:ea typeface="Arial"/>
                <a:cs typeface="Arial"/>
                <a:sym typeface="Arial"/>
              </a:defRPr>
            </a:lvl1pPr>
          </a:lstStyle>
          <a:p>
            <a:pPr/>
            <a:r>
              <a:t>2021</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0" name="What is prompting?"/>
          <p:cNvSpPr txBox="1"/>
          <p:nvPr>
            <p:ph type="title" idx="4294967295"/>
          </p:nvPr>
        </p:nvSpPr>
        <p:spPr>
          <a:xfrm>
            <a:off x="829679" y="677154"/>
            <a:ext cx="11095815" cy="994969"/>
          </a:xfrm>
          <a:prstGeom prst="rect">
            <a:avLst/>
          </a:prstGeom>
        </p:spPr>
        <p:txBody>
          <a:bodyPr lIns="18516" tIns="18516" rIns="18516" bIns="18516" anchor="t"/>
          <a:lstStyle>
            <a:lvl1pPr defTabSz="457199">
              <a:lnSpc>
                <a:spcPct val="100000"/>
              </a:lnSpc>
              <a:defRPr b="1" sz="3000">
                <a:latin typeface="Arial"/>
                <a:ea typeface="Arial"/>
                <a:cs typeface="Arial"/>
                <a:sym typeface="Arial"/>
              </a:defRPr>
            </a:lvl1pPr>
          </a:lstStyle>
          <a:p>
            <a:pPr/>
            <a:r>
              <a:t>What is prompting?</a:t>
            </a:r>
          </a:p>
        </p:txBody>
      </p:sp>
      <p:sp>
        <p:nvSpPr>
          <p:cNvPr id="601" name="Designing natural language templates to manipulate better results from language models for filling in the blanks…"/>
          <p:cNvSpPr txBox="1"/>
          <p:nvPr>
            <p:ph type="body" idx="4294967295"/>
          </p:nvPr>
        </p:nvSpPr>
        <p:spPr>
          <a:xfrm>
            <a:off x="884298" y="1522423"/>
            <a:ext cx="9289484" cy="3942573"/>
          </a:xfrm>
          <a:prstGeom prst="rect">
            <a:avLst/>
          </a:prstGeom>
        </p:spPr>
        <p:txBody>
          <a:bodyPr lIns="18516" tIns="18516" rIns="18516" bIns="18516"/>
          <a:lstStyle/>
          <a:p>
            <a:pPr marL="200526" indent="-200526" defTabSz="457199">
              <a:lnSpc>
                <a:spcPts val="3800"/>
              </a:lnSpc>
              <a:spcBef>
                <a:spcPts val="0"/>
              </a:spcBef>
              <a:buFontTx/>
              <a:defRPr sz="2000">
                <a:latin typeface="Arial"/>
                <a:ea typeface="Arial"/>
                <a:cs typeface="Arial"/>
                <a:sym typeface="Arial"/>
              </a:defRPr>
            </a:pPr>
            <a:r>
              <a:t>Designing natural language templates to manipulate better results from language models for filling in the blanks</a:t>
            </a:r>
          </a:p>
          <a:p>
            <a:pPr marL="200526" indent="-200526" defTabSz="457199">
              <a:lnSpc>
                <a:spcPts val="3800"/>
              </a:lnSpc>
              <a:spcBef>
                <a:spcPts val="0"/>
              </a:spcBef>
              <a:buFontTx/>
              <a:defRPr sz="2000">
                <a:latin typeface="Arial"/>
                <a:ea typeface="Arial"/>
                <a:cs typeface="Arial"/>
                <a:sym typeface="Arial"/>
              </a:defRPr>
            </a:pPr>
          </a:p>
          <a:p>
            <a:pPr marL="200526" indent="-200526" defTabSz="457199">
              <a:lnSpc>
                <a:spcPts val="3800"/>
              </a:lnSpc>
              <a:spcBef>
                <a:spcPts val="0"/>
              </a:spcBef>
              <a:buFontTx/>
              <a:defRPr sz="2000">
                <a:latin typeface="Arial"/>
                <a:ea typeface="Arial"/>
                <a:cs typeface="Arial"/>
                <a:sym typeface="Arial"/>
              </a:defRPr>
            </a:pPr>
            <a:r>
              <a:t>The bold fonts serve as a hint for language model, telling the LM to generate a french translation for the english sentence before it</a:t>
            </a:r>
          </a:p>
          <a:p>
            <a:pPr marL="200526" indent="-200526" defTabSz="457199">
              <a:lnSpc>
                <a:spcPts val="3800"/>
              </a:lnSpc>
              <a:spcBef>
                <a:spcPts val="0"/>
              </a:spcBef>
              <a:buFontTx/>
              <a:defRPr sz="2000">
                <a:latin typeface="Arial"/>
                <a:ea typeface="Arial"/>
                <a:cs typeface="Arial"/>
                <a:sym typeface="Arial"/>
              </a:defRPr>
            </a:pPr>
          </a:p>
          <a:p>
            <a:pPr marL="200526" indent="-200526" defTabSz="457199">
              <a:lnSpc>
                <a:spcPts val="3800"/>
              </a:lnSpc>
              <a:spcBef>
                <a:spcPts val="0"/>
              </a:spcBef>
              <a:buFontTx/>
              <a:defRPr sz="2000">
                <a:latin typeface="Arial"/>
                <a:ea typeface="Arial"/>
                <a:cs typeface="Arial"/>
                <a:sym typeface="Arial"/>
              </a:defRPr>
            </a:pPr>
          </a:p>
          <a:p>
            <a:pPr marL="200526" indent="-200526" defTabSz="457199">
              <a:lnSpc>
                <a:spcPts val="3800"/>
              </a:lnSpc>
              <a:spcBef>
                <a:spcPts val="0"/>
              </a:spcBef>
              <a:buFontTx/>
              <a:defRPr sz="2000">
                <a:latin typeface="Arial"/>
                <a:ea typeface="Arial"/>
                <a:cs typeface="Arial"/>
                <a:sym typeface="Arial"/>
              </a:defRPr>
            </a:pPr>
          </a:p>
          <a:p>
            <a:pPr marL="200526" indent="-200526" defTabSz="457199">
              <a:lnSpc>
                <a:spcPts val="3800"/>
              </a:lnSpc>
              <a:spcBef>
                <a:spcPts val="0"/>
              </a:spcBef>
              <a:buFontTx/>
              <a:defRPr sz="2000">
                <a:latin typeface="Arial"/>
                <a:ea typeface="Arial"/>
                <a:cs typeface="Arial"/>
                <a:sym typeface="Arial"/>
              </a:defRPr>
            </a:pPr>
            <a:r>
              <a:t>Prompts for other tasks:</a:t>
            </a:r>
          </a:p>
        </p:txBody>
      </p:sp>
      <p:sp>
        <p:nvSpPr>
          <p:cNvPr id="602" name="English: I missed the bus today. French: _________"/>
          <p:cNvSpPr txBox="1"/>
          <p:nvPr/>
        </p:nvSpPr>
        <p:spPr>
          <a:xfrm>
            <a:off x="2260837" y="3283880"/>
            <a:ext cx="6031136" cy="320823"/>
          </a:xfrm>
          <a:prstGeom prst="rect">
            <a:avLst/>
          </a:prstGeom>
          <a:ln w="3175">
            <a:miter lim="400000"/>
          </a:ln>
          <a:extLst>
            <a:ext uri="{C572A759-6A51-4108-AA02-DFA0A04FC94B}">
              <ma14:wrappingTextBoxFlag xmlns:ma14="http://schemas.microsoft.com/office/mac/drawingml/2011/main" val="1"/>
            </a:ext>
          </a:extLst>
        </p:spPr>
        <p:txBody>
          <a:bodyPr wrap="none" lIns="18516" tIns="18516" rIns="18516" bIns="18516">
            <a:spAutoFit/>
          </a:bodyPr>
          <a:lstStyle/>
          <a:p>
            <a:pPr>
              <a:defRPr i="1" sz="2000">
                <a:latin typeface="Arial"/>
                <a:ea typeface="Arial"/>
                <a:cs typeface="Arial"/>
                <a:sym typeface="Arial"/>
              </a:defRPr>
            </a:pPr>
            <a:r>
              <a:rPr b="1">
                <a:solidFill>
                  <a:srgbClr val="FF2600"/>
                </a:solidFill>
              </a:rPr>
              <a:t>English</a:t>
            </a:r>
            <a:r>
              <a:t>: I missed the bus today. </a:t>
            </a:r>
            <a:r>
              <a:rPr b="1">
                <a:solidFill>
                  <a:srgbClr val="FF2600"/>
                </a:solidFill>
              </a:rPr>
              <a:t>French</a:t>
            </a:r>
            <a:r>
              <a:t>: _________</a:t>
            </a:r>
          </a:p>
        </p:txBody>
      </p:sp>
      <p:sp>
        <p:nvSpPr>
          <p:cNvPr id="603" name="In my younger and more vulnerable years my father gave me some advice that I’ve been turning over in my mind ever since...TL;DR: ______"/>
          <p:cNvSpPr txBox="1"/>
          <p:nvPr/>
        </p:nvSpPr>
        <p:spPr>
          <a:xfrm>
            <a:off x="1588939" y="4455026"/>
            <a:ext cx="8375617" cy="612923"/>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spAutoFit/>
          </a:bodyPr>
          <a:lstStyle/>
          <a:p>
            <a:pPr>
              <a:defRPr i="1" sz="2000">
                <a:solidFill>
                  <a:srgbClr val="000000"/>
                </a:solidFill>
                <a:latin typeface="Arial"/>
                <a:ea typeface="Arial"/>
                <a:cs typeface="Arial"/>
                <a:sym typeface="Arial"/>
              </a:defRPr>
            </a:pPr>
            <a:r>
              <a:t>In my younger and more vulnerable years my father gave me some advice that I’ve been turning over in my mind ever since...</a:t>
            </a:r>
            <a:r>
              <a:rPr b="1">
                <a:solidFill>
                  <a:srgbClr val="FF2600"/>
                </a:solidFill>
              </a:rPr>
              <a:t>TL;DR</a:t>
            </a:r>
            <a:r>
              <a:t>: ______</a:t>
            </a:r>
          </a:p>
        </p:txBody>
      </p:sp>
      <p:sp>
        <p:nvSpPr>
          <p:cNvPr id="604" name="Create a SQL request to find all users who live in California and have over 1000 credits? SQL statement: ___________"/>
          <p:cNvSpPr txBox="1"/>
          <p:nvPr/>
        </p:nvSpPr>
        <p:spPr>
          <a:xfrm>
            <a:off x="1588939" y="5439276"/>
            <a:ext cx="8375617" cy="612923"/>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spAutoFit/>
          </a:bodyPr>
          <a:lstStyle/>
          <a:p>
            <a:pPr>
              <a:defRPr i="1" sz="2000">
                <a:solidFill>
                  <a:srgbClr val="000000"/>
                </a:solidFill>
                <a:latin typeface="Arial"/>
                <a:ea typeface="Arial"/>
                <a:cs typeface="Arial"/>
                <a:sym typeface="Arial"/>
              </a:defRPr>
            </a:pPr>
            <a:r>
              <a:t>Create a SQL request to find all users who live in California and have over 1000 credits? </a:t>
            </a:r>
            <a:r>
              <a:rPr b="1">
                <a:solidFill>
                  <a:srgbClr val="FF2600"/>
                </a:solidFill>
              </a:rPr>
              <a:t>SQL statement</a:t>
            </a:r>
            <a:r>
              <a:t>: ___________</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8" name="Prompts for sentiment classification:…"/>
          <p:cNvSpPr txBox="1"/>
          <p:nvPr>
            <p:ph type="body" idx="4294967295"/>
          </p:nvPr>
        </p:nvSpPr>
        <p:spPr>
          <a:xfrm>
            <a:off x="816113" y="1559976"/>
            <a:ext cx="10129451" cy="4420579"/>
          </a:xfrm>
          <a:prstGeom prst="rect">
            <a:avLst/>
          </a:prstGeom>
        </p:spPr>
        <p:txBody>
          <a:bodyPr lIns="18516" tIns="18516" rIns="18516" bIns="18516"/>
          <a:lstStyle/>
          <a:p>
            <a:pPr marL="200526" indent="-200526" defTabSz="457199">
              <a:lnSpc>
                <a:spcPts val="3800"/>
              </a:lnSpc>
              <a:spcBef>
                <a:spcPts val="0"/>
              </a:spcBef>
              <a:buFontTx/>
              <a:defRPr sz="2000">
                <a:latin typeface="Arial"/>
                <a:ea typeface="Arial"/>
                <a:cs typeface="Arial"/>
                <a:sym typeface="Arial"/>
              </a:defRPr>
            </a:pPr>
            <a:r>
              <a:t>Prompts for sentiment classification:</a:t>
            </a:r>
          </a:p>
          <a:p>
            <a:pPr lvl="1" marL="581526" indent="-200526" defTabSz="457199">
              <a:lnSpc>
                <a:spcPts val="3800"/>
              </a:lnSpc>
              <a:spcBef>
                <a:spcPts val="0"/>
              </a:spcBef>
              <a:buFontTx/>
              <a:defRPr sz="2000">
                <a:latin typeface="Arial"/>
                <a:ea typeface="Arial"/>
                <a:cs typeface="Arial"/>
                <a:sym typeface="Arial"/>
              </a:defRPr>
            </a:pPr>
            <a:r>
              <a:t>Each sentiment (positive, negative) contains a list of adj, e.g., </a:t>
            </a:r>
            <a:r>
              <a:rPr b="1"/>
              <a:t>pos</a:t>
            </a:r>
            <a:r>
              <a:t>: happy, delighted, ... </a:t>
            </a:r>
            <a:r>
              <a:rPr b="1"/>
              <a:t>neg</a:t>
            </a:r>
            <a:r>
              <a:t>: sad, bad, ..., the predicted class is the class with the higher generative probability</a:t>
            </a:r>
          </a:p>
          <a:p>
            <a:pPr lvl="1" marL="581526" indent="-200526" defTabSz="457199">
              <a:lnSpc>
                <a:spcPts val="3800"/>
              </a:lnSpc>
              <a:spcBef>
                <a:spcPts val="0"/>
              </a:spcBef>
              <a:buFontTx/>
              <a:defRPr sz="2000">
                <a:latin typeface="Arial"/>
                <a:ea typeface="Arial"/>
                <a:cs typeface="Arial"/>
                <a:sym typeface="Arial"/>
              </a:defRPr>
            </a:pPr>
          </a:p>
          <a:p>
            <a:pPr lvl="1" marL="581526" indent="-200526" defTabSz="457199">
              <a:lnSpc>
                <a:spcPts val="3800"/>
              </a:lnSpc>
              <a:spcBef>
                <a:spcPts val="0"/>
              </a:spcBef>
              <a:buFontTx/>
              <a:defRPr sz="2000">
                <a:latin typeface="Arial"/>
                <a:ea typeface="Arial"/>
                <a:cs typeface="Arial"/>
                <a:sym typeface="Arial"/>
              </a:defRPr>
            </a:pPr>
          </a:p>
          <a:p>
            <a:pPr lvl="1" marL="581526" indent="-200526" defTabSz="457199">
              <a:lnSpc>
                <a:spcPts val="3800"/>
              </a:lnSpc>
              <a:spcBef>
                <a:spcPts val="0"/>
              </a:spcBef>
              <a:buFontTx/>
              <a:defRPr sz="2000">
                <a:latin typeface="Arial"/>
                <a:ea typeface="Arial"/>
                <a:cs typeface="Arial"/>
                <a:sym typeface="Arial"/>
              </a:defRPr>
            </a:pPr>
          </a:p>
          <a:p>
            <a:pPr marL="200526" indent="-200526" defTabSz="457199">
              <a:lnSpc>
                <a:spcPts val="3800"/>
              </a:lnSpc>
              <a:spcBef>
                <a:spcPts val="0"/>
              </a:spcBef>
              <a:buFontTx/>
              <a:defRPr sz="2000">
                <a:latin typeface="Arial"/>
                <a:ea typeface="Arial"/>
                <a:cs typeface="Arial"/>
                <a:sym typeface="Arial"/>
              </a:defRPr>
            </a:pPr>
            <a:r>
              <a:t>Named entity recognition: </a:t>
            </a:r>
          </a:p>
        </p:txBody>
      </p:sp>
      <p:sp>
        <p:nvSpPr>
          <p:cNvPr id="609" name="Prompts can be used for classification tasks too!"/>
          <p:cNvSpPr txBox="1"/>
          <p:nvPr>
            <p:ph type="title" idx="4294967295"/>
          </p:nvPr>
        </p:nvSpPr>
        <p:spPr>
          <a:xfrm>
            <a:off x="904784" y="714706"/>
            <a:ext cx="8028885" cy="730538"/>
          </a:xfrm>
          <a:prstGeom prst="rect">
            <a:avLst/>
          </a:prstGeom>
        </p:spPr>
        <p:txBody>
          <a:bodyPr lIns="18516" tIns="18516" rIns="18516" bIns="18516" anchor="t"/>
          <a:lstStyle>
            <a:lvl1pPr defTabSz="406907">
              <a:lnSpc>
                <a:spcPct val="100000"/>
              </a:lnSpc>
              <a:defRPr b="1" sz="2670">
                <a:latin typeface="Arial"/>
                <a:ea typeface="Arial"/>
                <a:cs typeface="Arial"/>
                <a:sym typeface="Arial"/>
              </a:defRPr>
            </a:lvl1pPr>
          </a:lstStyle>
          <a:p>
            <a:pPr/>
            <a:r>
              <a:t>Prompts can be used for classification tasks too!</a:t>
            </a:r>
          </a:p>
        </p:txBody>
      </p:sp>
      <p:sp>
        <p:nvSpPr>
          <p:cNvPr id="610" name="I missed the bus today. I felt so   ___________"/>
          <p:cNvSpPr txBox="1"/>
          <p:nvPr/>
        </p:nvSpPr>
        <p:spPr>
          <a:xfrm>
            <a:off x="3599829" y="2986459"/>
            <a:ext cx="8375618" cy="320824"/>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spAutoFit/>
          </a:bodyPr>
          <a:lstStyle/>
          <a:p>
            <a:pPr>
              <a:defRPr i="1" sz="2000">
                <a:solidFill>
                  <a:srgbClr val="000000"/>
                </a:solidFill>
                <a:latin typeface="Arial"/>
                <a:ea typeface="Arial"/>
                <a:cs typeface="Arial"/>
                <a:sym typeface="Arial"/>
              </a:defRPr>
            </a:pPr>
            <a:r>
              <a:t>I missed the bus today. </a:t>
            </a:r>
            <a:r>
              <a:rPr b="1">
                <a:solidFill>
                  <a:srgbClr val="FF2600"/>
                </a:solidFill>
              </a:rPr>
              <a:t>I felt so   </a:t>
            </a:r>
            <a:r>
              <a:t>___________</a:t>
            </a:r>
          </a:p>
        </p:txBody>
      </p:sp>
      <p:sp>
        <p:nvSpPr>
          <p:cNvPr id="611" name="Mike went to Paris. [Paris] is a [location] entity."/>
          <p:cNvSpPr txBox="1"/>
          <p:nvPr/>
        </p:nvSpPr>
        <p:spPr>
          <a:xfrm>
            <a:off x="3459271" y="4341412"/>
            <a:ext cx="8375618" cy="320824"/>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spAutoFit/>
          </a:bodyPr>
          <a:lstStyle/>
          <a:p>
            <a:pPr>
              <a:defRPr i="1" sz="2000">
                <a:solidFill>
                  <a:srgbClr val="000000"/>
                </a:solidFill>
                <a:latin typeface="Arial"/>
                <a:ea typeface="Arial"/>
                <a:cs typeface="Arial"/>
                <a:sym typeface="Arial"/>
              </a:defRPr>
            </a:pPr>
            <a:r>
              <a:t>Mike went to Paris. [Paris] </a:t>
            </a:r>
            <a:r>
              <a:rPr b="1">
                <a:solidFill>
                  <a:srgbClr val="FF2600"/>
                </a:solidFill>
              </a:rPr>
              <a:t>is a</a:t>
            </a:r>
            <a:r>
              <a:t> [location] </a:t>
            </a:r>
            <a:r>
              <a:rPr b="1">
                <a:solidFill>
                  <a:srgbClr val="FF2600"/>
                </a:solidFill>
              </a:rPr>
              <a:t>entity</a:t>
            </a:r>
            <a:r>
              <a:t>. </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5" name="Designing the prompting that results in the most effective performance in the downstream task…"/>
          <p:cNvSpPr txBox="1"/>
          <p:nvPr>
            <p:ph type="body" idx="4294967295"/>
          </p:nvPr>
        </p:nvSpPr>
        <p:spPr>
          <a:xfrm>
            <a:off x="839282" y="1860485"/>
            <a:ext cx="10129451" cy="4420580"/>
          </a:xfrm>
          <a:prstGeom prst="rect">
            <a:avLst/>
          </a:prstGeom>
        </p:spPr>
        <p:txBody>
          <a:bodyPr lIns="18516" tIns="18516" rIns="18516" bIns="18516"/>
          <a:lstStyle/>
          <a:p>
            <a:pPr defTabSz="457200">
              <a:lnSpc>
                <a:spcPct val="100000"/>
              </a:lnSpc>
              <a:spcBef>
                <a:spcPts val="0"/>
              </a:spcBef>
              <a:buFontTx/>
              <a:defRPr sz="2000">
                <a:solidFill>
                  <a:schemeClr val="accent1"/>
                </a:solidFill>
                <a:latin typeface="Arial"/>
                <a:ea typeface="Arial"/>
                <a:cs typeface="Arial"/>
                <a:sym typeface="Arial"/>
              </a:defRPr>
            </a:pPr>
            <a:r>
              <a:t>Designing the prompting that results in the most effective performance in the downstream task</a:t>
            </a:r>
          </a:p>
          <a:p>
            <a:pPr defTabSz="457200">
              <a:lnSpc>
                <a:spcPct val="100000"/>
              </a:lnSpc>
              <a:spcBef>
                <a:spcPts val="0"/>
              </a:spcBef>
              <a:buFontTx/>
              <a:defRPr sz="2000">
                <a:solidFill>
                  <a:schemeClr val="accent1"/>
                </a:solidFill>
                <a:latin typeface="Arial"/>
                <a:ea typeface="Arial"/>
                <a:cs typeface="Arial"/>
                <a:sym typeface="Arial"/>
              </a:defRPr>
            </a:pPr>
          </a:p>
          <a:p>
            <a:pPr defTabSz="457200">
              <a:lnSpc>
                <a:spcPct val="100000"/>
              </a:lnSpc>
              <a:spcBef>
                <a:spcPts val="0"/>
              </a:spcBef>
              <a:buFontTx/>
              <a:defRPr sz="2000">
                <a:solidFill>
                  <a:schemeClr val="accent1"/>
                </a:solidFill>
                <a:latin typeface="Arial"/>
                <a:ea typeface="Arial"/>
                <a:cs typeface="Arial"/>
                <a:sym typeface="Arial"/>
              </a:defRPr>
            </a:pPr>
            <a:r>
              <a:t>Categories of prompt:</a:t>
            </a:r>
          </a:p>
          <a:p>
            <a:pPr lvl="1" marL="457200" indent="-228600" defTabSz="457200">
              <a:lnSpc>
                <a:spcPct val="100000"/>
              </a:lnSpc>
              <a:spcBef>
                <a:spcPts val="0"/>
              </a:spcBef>
              <a:buFontTx/>
              <a:defRPr sz="2000">
                <a:solidFill>
                  <a:schemeClr val="accent1"/>
                </a:solidFill>
                <a:latin typeface="Arial"/>
                <a:ea typeface="Arial"/>
                <a:cs typeface="Arial"/>
                <a:sym typeface="Arial"/>
              </a:defRPr>
            </a:pPr>
            <a:r>
              <a:rPr b="1"/>
              <a:t>Cloze style prompts</a:t>
            </a:r>
            <a:r>
              <a:t>: prompts which ask the LM to fill in the blank, e.g., Mike went to Paris. [Paris] </a:t>
            </a:r>
            <a:r>
              <a:rPr b="1">
                <a:solidFill>
                  <a:srgbClr val="FF2600"/>
                </a:solidFill>
              </a:rPr>
              <a:t>is a</a:t>
            </a:r>
            <a:r>
              <a:t> [location] </a:t>
            </a:r>
            <a:r>
              <a:rPr b="1">
                <a:solidFill>
                  <a:srgbClr val="FF2600"/>
                </a:solidFill>
              </a:rPr>
              <a:t>entity</a:t>
            </a:r>
            <a:r>
              <a:t>. More suitable for text classification</a:t>
            </a:r>
          </a:p>
          <a:p>
            <a:pPr lvl="1" marL="457200" indent="-228600" defTabSz="457200">
              <a:lnSpc>
                <a:spcPct val="100000"/>
              </a:lnSpc>
              <a:spcBef>
                <a:spcPts val="0"/>
              </a:spcBef>
              <a:buFontTx/>
              <a:defRPr sz="2000">
                <a:solidFill>
                  <a:schemeClr val="accent1"/>
                </a:solidFill>
                <a:latin typeface="Arial"/>
                <a:ea typeface="Arial"/>
                <a:cs typeface="Arial"/>
                <a:sym typeface="Arial"/>
              </a:defRPr>
            </a:pPr>
            <a:r>
              <a:rPr b="1"/>
              <a:t>Prefix style prompts</a:t>
            </a:r>
            <a:r>
              <a:t>: prompts which ask the LM to complete a sequence, e.g., </a:t>
            </a:r>
            <a:r>
              <a:rPr b="1">
                <a:solidFill>
                  <a:srgbClr val="FF2600"/>
                </a:solidFill>
              </a:rPr>
              <a:t>English</a:t>
            </a:r>
            <a:r>
              <a:t>: I missed the bus today. </a:t>
            </a:r>
            <a:r>
              <a:rPr b="1">
                <a:solidFill>
                  <a:srgbClr val="FF2600"/>
                </a:solidFill>
              </a:rPr>
              <a:t>French</a:t>
            </a:r>
            <a:r>
              <a:t>: _________, More suitable for text generation tasks. </a:t>
            </a:r>
          </a:p>
          <a:p>
            <a:pPr lvl="1" marL="457200" indent="-228600" defTabSz="457200">
              <a:lnSpc>
                <a:spcPct val="100000"/>
              </a:lnSpc>
              <a:spcBef>
                <a:spcPts val="0"/>
              </a:spcBef>
              <a:buFontTx/>
              <a:defRPr sz="2000">
                <a:solidFill>
                  <a:schemeClr val="accent1"/>
                </a:solidFill>
                <a:latin typeface="Arial"/>
                <a:ea typeface="Arial"/>
                <a:cs typeface="Arial"/>
                <a:sym typeface="Arial"/>
              </a:defRPr>
            </a:pPr>
          </a:p>
          <a:p>
            <a:pPr defTabSz="457200">
              <a:lnSpc>
                <a:spcPct val="100000"/>
              </a:lnSpc>
              <a:spcBef>
                <a:spcPts val="0"/>
              </a:spcBef>
              <a:buFontTx/>
              <a:defRPr sz="2000">
                <a:solidFill>
                  <a:schemeClr val="accent1"/>
                </a:solidFill>
                <a:latin typeface="Arial"/>
                <a:ea typeface="Arial"/>
                <a:cs typeface="Arial"/>
                <a:sym typeface="Arial"/>
              </a:defRPr>
            </a:pPr>
            <a:r>
              <a:t>Prompts can be created manually</a:t>
            </a:r>
          </a:p>
          <a:p>
            <a:pPr lvl="1" marL="457200" indent="-228600" defTabSz="457200">
              <a:lnSpc>
                <a:spcPct val="100000"/>
              </a:lnSpc>
              <a:spcBef>
                <a:spcPts val="0"/>
              </a:spcBef>
              <a:buFontTx/>
              <a:defRPr sz="2000">
                <a:solidFill>
                  <a:schemeClr val="accent1"/>
                </a:solidFill>
                <a:latin typeface="Arial"/>
                <a:ea typeface="Arial"/>
                <a:cs typeface="Arial"/>
                <a:sym typeface="Arial"/>
              </a:defRPr>
            </a:pPr>
            <a:r>
              <a:t>However, this process is an art that takes time and experience</a:t>
            </a:r>
          </a:p>
          <a:p>
            <a:pPr lvl="1" marL="457200" indent="-228600" defTabSz="457200">
              <a:lnSpc>
                <a:spcPct val="100000"/>
              </a:lnSpc>
              <a:spcBef>
                <a:spcPts val="0"/>
              </a:spcBef>
              <a:buFontTx/>
              <a:defRPr sz="2000">
                <a:solidFill>
                  <a:schemeClr val="accent1"/>
                </a:solidFill>
                <a:latin typeface="Arial"/>
                <a:ea typeface="Arial"/>
                <a:cs typeface="Arial"/>
                <a:sym typeface="Arial"/>
              </a:defRPr>
            </a:pPr>
            <a:r>
              <a:t>Even experienced prompt engineer may fail to manually discover optimal prompt</a:t>
            </a:r>
          </a:p>
        </p:txBody>
      </p:sp>
      <p:sp>
        <p:nvSpPr>
          <p:cNvPr id="616" name="Prompt engineering"/>
          <p:cNvSpPr txBox="1"/>
          <p:nvPr>
            <p:ph type="title" idx="4294967295"/>
          </p:nvPr>
        </p:nvSpPr>
        <p:spPr>
          <a:xfrm>
            <a:off x="904784" y="714706"/>
            <a:ext cx="10851692" cy="1574484"/>
          </a:xfrm>
          <a:prstGeom prst="rect">
            <a:avLst/>
          </a:prstGeom>
        </p:spPr>
        <p:txBody>
          <a:bodyPr lIns="18516" tIns="18516" rIns="18516" bIns="18516" anchor="t"/>
          <a:lstStyle>
            <a:lvl1pPr defTabSz="457199">
              <a:lnSpc>
                <a:spcPct val="100000"/>
              </a:lnSpc>
              <a:defRPr b="1" sz="3000">
                <a:latin typeface="Arial"/>
                <a:ea typeface="Arial"/>
                <a:cs typeface="Arial"/>
                <a:sym typeface="Arial"/>
              </a:defRPr>
            </a:lvl1pPr>
          </a:lstStyle>
          <a:p>
            <a:pPr/>
            <a:r>
              <a:t>Prompt engineering</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0" name="Factual retrieval: retrieving knowledge such as (obama, profession, president of the United States), wow to retrieve such knowledge from language models?…"/>
          <p:cNvSpPr txBox="1"/>
          <p:nvPr>
            <p:ph type="body" idx="4294967295"/>
          </p:nvPr>
        </p:nvSpPr>
        <p:spPr>
          <a:xfrm>
            <a:off x="839282" y="1860485"/>
            <a:ext cx="10129451" cy="4420580"/>
          </a:xfrm>
          <a:prstGeom prst="rect">
            <a:avLst/>
          </a:prstGeom>
        </p:spPr>
        <p:txBody>
          <a:bodyPr lIns="18516" tIns="18516" rIns="18516" bIns="18516"/>
          <a:lstStyle/>
          <a:p>
            <a:pPr defTabSz="457200">
              <a:lnSpc>
                <a:spcPct val="100000"/>
              </a:lnSpc>
              <a:spcBef>
                <a:spcPts val="0"/>
              </a:spcBef>
              <a:buFontTx/>
              <a:defRPr sz="2000">
                <a:solidFill>
                  <a:schemeClr val="accent1"/>
                </a:solidFill>
                <a:latin typeface="Arial"/>
                <a:ea typeface="Arial"/>
                <a:cs typeface="Arial"/>
                <a:sym typeface="Arial"/>
              </a:defRPr>
            </a:pPr>
            <a:r>
              <a:t>Factual retrieval: retrieving knowledge such as (obama, profession, president of the United States), wow to retrieve such knowledge from language models?</a:t>
            </a:r>
          </a:p>
          <a:p>
            <a:pPr defTabSz="457200">
              <a:lnSpc>
                <a:spcPct val="100000"/>
              </a:lnSpc>
              <a:spcBef>
                <a:spcPts val="0"/>
              </a:spcBef>
              <a:buFontTx/>
              <a:defRPr sz="2000">
                <a:solidFill>
                  <a:schemeClr val="accent1"/>
                </a:solidFill>
                <a:latin typeface="Arial"/>
                <a:ea typeface="Arial"/>
                <a:cs typeface="Arial"/>
                <a:sym typeface="Arial"/>
              </a:defRPr>
            </a:pPr>
          </a:p>
          <a:p>
            <a:pPr defTabSz="457200">
              <a:lnSpc>
                <a:spcPct val="100000"/>
              </a:lnSpc>
              <a:spcBef>
                <a:spcPts val="0"/>
              </a:spcBef>
              <a:buFontTx/>
              <a:defRPr sz="2000">
                <a:solidFill>
                  <a:schemeClr val="accent1"/>
                </a:solidFill>
                <a:latin typeface="Arial"/>
                <a:ea typeface="Arial"/>
                <a:cs typeface="Arial"/>
                <a:sym typeface="Arial"/>
              </a:defRPr>
            </a:pPr>
          </a:p>
          <a:p>
            <a:pPr defTabSz="457200">
              <a:lnSpc>
                <a:spcPct val="100000"/>
              </a:lnSpc>
              <a:spcBef>
                <a:spcPts val="0"/>
              </a:spcBef>
              <a:buFontTx/>
              <a:defRPr sz="2000">
                <a:solidFill>
                  <a:schemeClr val="accent1"/>
                </a:solidFill>
                <a:latin typeface="Arial"/>
                <a:ea typeface="Arial"/>
                <a:cs typeface="Arial"/>
                <a:sym typeface="Arial"/>
              </a:defRPr>
            </a:pPr>
            <a:r>
              <a:t>Manually created prompts can be sub-optimal</a:t>
            </a:r>
          </a:p>
          <a:p>
            <a:pPr lvl="1" marL="457200" indent="-228600" defTabSz="457200">
              <a:lnSpc>
                <a:spcPct val="100000"/>
              </a:lnSpc>
              <a:spcBef>
                <a:spcPts val="0"/>
              </a:spcBef>
              <a:buFontTx/>
              <a:defRPr sz="2000">
                <a:solidFill>
                  <a:schemeClr val="accent1"/>
                </a:solidFill>
                <a:latin typeface="Arial"/>
                <a:ea typeface="Arial"/>
                <a:cs typeface="Arial"/>
                <a:sym typeface="Arial"/>
              </a:defRPr>
            </a:pPr>
            <a:r>
              <a:t>e.g., "“</a:t>
            </a:r>
            <a:r>
              <a:rPr i="1"/>
              <a:t>Obama worked as a ____</a:t>
            </a:r>
            <a:r>
              <a:t>" may be better of a prompt than "</a:t>
            </a:r>
            <a:r>
              <a:rPr i="1"/>
              <a:t>Obama is a ____ by profession</a:t>
            </a:r>
            <a:r>
              <a:t>", because the LM learned the knowledge from a different context</a:t>
            </a:r>
          </a:p>
          <a:p>
            <a:pPr lvl="1" marL="457200" indent="-228600" defTabSz="457200">
              <a:lnSpc>
                <a:spcPct val="100000"/>
              </a:lnSpc>
              <a:spcBef>
                <a:spcPts val="0"/>
              </a:spcBef>
              <a:buFontTx/>
              <a:defRPr sz="2000">
                <a:solidFill>
                  <a:schemeClr val="accent1"/>
                </a:solidFill>
                <a:latin typeface="Arial"/>
                <a:ea typeface="Arial"/>
                <a:cs typeface="Arial"/>
                <a:sym typeface="Arial"/>
              </a:defRPr>
            </a:pPr>
          </a:p>
          <a:p>
            <a:pPr defTabSz="457200">
              <a:lnSpc>
                <a:spcPct val="100000"/>
              </a:lnSpc>
              <a:spcBef>
                <a:spcPts val="0"/>
              </a:spcBef>
              <a:buFontTx/>
              <a:defRPr sz="2000">
                <a:solidFill>
                  <a:schemeClr val="accent1"/>
                </a:solidFill>
                <a:latin typeface="Arial"/>
                <a:ea typeface="Arial"/>
                <a:cs typeface="Arial"/>
                <a:sym typeface="Arial"/>
              </a:defRPr>
            </a:pPr>
            <a:r>
              <a:t>Mining the frequent relation</a:t>
            </a:r>
          </a:p>
          <a:p>
            <a:pPr lvl="1" marL="457200" indent="-228600" defTabSz="457200">
              <a:lnSpc>
                <a:spcPct val="100000"/>
              </a:lnSpc>
              <a:spcBef>
                <a:spcPts val="0"/>
              </a:spcBef>
              <a:buFontTx/>
              <a:defRPr sz="2000">
                <a:solidFill>
                  <a:schemeClr val="accent1"/>
                </a:solidFill>
                <a:latin typeface="Arial"/>
                <a:ea typeface="Arial"/>
                <a:cs typeface="Arial"/>
                <a:sym typeface="Arial"/>
              </a:defRPr>
            </a:pPr>
            <a:r>
              <a:t>Identify all wiki sentences containing both subjects and objects of a specific relation r</a:t>
            </a:r>
          </a:p>
          <a:p>
            <a:pPr lvl="1" marL="457200" indent="-228600" defTabSz="457200">
              <a:lnSpc>
                <a:spcPct val="100000"/>
              </a:lnSpc>
              <a:spcBef>
                <a:spcPts val="0"/>
              </a:spcBef>
              <a:buFontTx/>
              <a:defRPr sz="2000">
                <a:solidFill>
                  <a:schemeClr val="accent1"/>
                </a:solidFill>
                <a:latin typeface="Arial"/>
                <a:ea typeface="Arial"/>
                <a:cs typeface="Arial"/>
                <a:sym typeface="Arial"/>
              </a:defRPr>
            </a:pPr>
            <a:r>
              <a:t>Leverage dependency parsing, e.g.</a:t>
            </a:r>
          </a:p>
        </p:txBody>
      </p:sp>
      <p:sp>
        <p:nvSpPr>
          <p:cNvPr id="621" name="Automatically mining of prompt templates"/>
          <p:cNvSpPr txBox="1"/>
          <p:nvPr>
            <p:ph type="title" idx="4294967295"/>
          </p:nvPr>
        </p:nvSpPr>
        <p:spPr>
          <a:xfrm>
            <a:off x="904784" y="714706"/>
            <a:ext cx="10883549" cy="895073"/>
          </a:xfrm>
          <a:prstGeom prst="rect">
            <a:avLst/>
          </a:prstGeom>
        </p:spPr>
        <p:txBody>
          <a:bodyPr lIns="18516" tIns="18516" rIns="18516" bIns="18516" anchor="t"/>
          <a:lstStyle>
            <a:lvl1pPr defTabSz="457199">
              <a:lnSpc>
                <a:spcPct val="100000"/>
              </a:lnSpc>
              <a:defRPr b="1" sz="3000">
                <a:latin typeface="Arial"/>
                <a:ea typeface="Arial"/>
                <a:cs typeface="Arial"/>
                <a:sym typeface="Arial"/>
              </a:defRPr>
            </a:lvl1pPr>
          </a:lstStyle>
          <a:p>
            <a:pPr/>
            <a:r>
              <a:t>Automatically mining of prompt templates</a:t>
            </a:r>
          </a:p>
        </p:txBody>
      </p:sp>
      <p:sp>
        <p:nvSpPr>
          <p:cNvPr id="622" name="How Can We Know What Language Models Know?. Jiang et al. 2019"/>
          <p:cNvSpPr txBox="1"/>
          <p:nvPr/>
        </p:nvSpPr>
        <p:spPr>
          <a:xfrm>
            <a:off x="524127" y="6297674"/>
            <a:ext cx="5512135" cy="234417"/>
          </a:xfrm>
          <a:prstGeom prst="rect">
            <a:avLst/>
          </a:prstGeom>
          <a:ln w="3175">
            <a:miter lim="400000"/>
          </a:ln>
          <a:extLst>
            <a:ext uri="{C572A759-6A51-4108-AA02-DFA0A04FC94B}">
              <ma14:wrappingTextBoxFlag xmlns:ma14="http://schemas.microsoft.com/office/mac/drawingml/2011/main" val="1"/>
            </a:ext>
          </a:extLst>
        </p:spPr>
        <p:txBody>
          <a:bodyPr wrap="none" lIns="18516" tIns="18516" rIns="18516" bIns="18516">
            <a:spAutoFit/>
          </a:bodyPr>
          <a:lstStyle>
            <a:lvl1pPr>
              <a:defRPr>
                <a:latin typeface="Arial"/>
                <a:ea typeface="Arial"/>
                <a:cs typeface="Arial"/>
                <a:sym typeface="Arial"/>
              </a:defRPr>
            </a:lvl1pPr>
          </a:lstStyle>
          <a:p>
            <a:pPr/>
            <a:r>
              <a:t>How Can We Know What Language Models Know?. Jiang et al. 2019</a:t>
            </a:r>
          </a:p>
        </p:txBody>
      </p:sp>
      <p:pic>
        <p:nvPicPr>
          <p:cNvPr id="623" name="Image" descr="Image"/>
          <p:cNvPicPr>
            <a:picLocks noChangeAspect="1"/>
          </p:cNvPicPr>
          <p:nvPr/>
        </p:nvPicPr>
        <p:blipFill>
          <a:blip r:embed="rId3">
            <a:extLst/>
          </a:blip>
          <a:stretch>
            <a:fillRect/>
          </a:stretch>
        </p:blipFill>
        <p:spPr>
          <a:xfrm>
            <a:off x="3483575" y="5403678"/>
            <a:ext cx="1981201" cy="406401"/>
          </a:xfrm>
          <a:prstGeom prst="rect">
            <a:avLst/>
          </a:prstGeom>
          <a:ln w="12700">
            <a:miter lim="400000"/>
          </a:ln>
        </p:spPr>
      </p:pic>
      <p:pic>
        <p:nvPicPr>
          <p:cNvPr id="624" name="Image" descr="Image"/>
          <p:cNvPicPr>
            <a:picLocks noChangeAspect="1"/>
          </p:cNvPicPr>
          <p:nvPr/>
        </p:nvPicPr>
        <p:blipFill>
          <a:blip r:embed="rId4">
            <a:extLst/>
          </a:blip>
          <a:stretch>
            <a:fillRect/>
          </a:stretch>
        </p:blipFill>
        <p:spPr>
          <a:xfrm>
            <a:off x="5458597" y="5448128"/>
            <a:ext cx="2409610" cy="281326"/>
          </a:xfrm>
          <a:prstGeom prst="rect">
            <a:avLst/>
          </a:prstGeom>
          <a:ln w="12700">
            <a:miter lim="400000"/>
          </a:ln>
        </p:spPr>
      </p:pic>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8" name="Prompting by demonstration:"/>
          <p:cNvSpPr txBox="1"/>
          <p:nvPr>
            <p:ph type="body" idx="4294967295"/>
          </p:nvPr>
        </p:nvSpPr>
        <p:spPr>
          <a:xfrm>
            <a:off x="839282" y="1860485"/>
            <a:ext cx="10129451" cy="4420580"/>
          </a:xfrm>
          <a:prstGeom prst="rect">
            <a:avLst/>
          </a:prstGeom>
        </p:spPr>
        <p:txBody>
          <a:bodyPr lIns="18516" tIns="18516" rIns="18516" bIns="18516"/>
          <a:lstStyle>
            <a:lvl1pPr defTabSz="457200">
              <a:lnSpc>
                <a:spcPct val="100000"/>
              </a:lnSpc>
              <a:spcBef>
                <a:spcPts val="0"/>
              </a:spcBef>
              <a:buFontTx/>
              <a:defRPr sz="2000">
                <a:solidFill>
                  <a:schemeClr val="accent1"/>
                </a:solidFill>
                <a:latin typeface="Arial"/>
                <a:ea typeface="Arial"/>
                <a:cs typeface="Arial"/>
                <a:sym typeface="Arial"/>
              </a:defRPr>
            </a:lvl1pPr>
          </a:lstStyle>
          <a:p>
            <a:pPr/>
            <a:r>
              <a:t>Prompting by demonstration:</a:t>
            </a:r>
          </a:p>
        </p:txBody>
      </p:sp>
      <p:sp>
        <p:nvSpPr>
          <p:cNvPr id="629" name="Prompt generation"/>
          <p:cNvSpPr txBox="1"/>
          <p:nvPr>
            <p:ph type="title" idx="4294967295"/>
          </p:nvPr>
        </p:nvSpPr>
        <p:spPr>
          <a:xfrm>
            <a:off x="904784" y="714706"/>
            <a:ext cx="10883549" cy="895073"/>
          </a:xfrm>
          <a:prstGeom prst="rect">
            <a:avLst/>
          </a:prstGeom>
        </p:spPr>
        <p:txBody>
          <a:bodyPr lIns="18516" tIns="18516" rIns="18516" bIns="18516" anchor="t"/>
          <a:lstStyle>
            <a:lvl1pPr defTabSz="457199">
              <a:lnSpc>
                <a:spcPct val="100000"/>
              </a:lnSpc>
              <a:defRPr b="1" sz="3000">
                <a:latin typeface="Arial"/>
                <a:ea typeface="Arial"/>
                <a:cs typeface="Arial"/>
                <a:sym typeface="Arial"/>
              </a:defRPr>
            </a:lvl1pPr>
          </a:lstStyle>
          <a:p>
            <a:pPr/>
            <a:r>
              <a:t>Prompt generation</a:t>
            </a:r>
          </a:p>
        </p:txBody>
      </p:sp>
      <p:sp>
        <p:nvSpPr>
          <p:cNvPr id="630" name="Making pre-trained language models better few-shot learners. Gao et al. 2020"/>
          <p:cNvSpPr txBox="1"/>
          <p:nvPr/>
        </p:nvSpPr>
        <p:spPr>
          <a:xfrm>
            <a:off x="524127" y="6297674"/>
            <a:ext cx="6167599" cy="234417"/>
          </a:xfrm>
          <a:prstGeom prst="rect">
            <a:avLst/>
          </a:prstGeom>
          <a:ln w="3175">
            <a:miter lim="400000"/>
          </a:ln>
          <a:extLst>
            <a:ext uri="{C572A759-6A51-4108-AA02-DFA0A04FC94B}">
              <ma14:wrappingTextBoxFlag xmlns:ma14="http://schemas.microsoft.com/office/mac/drawingml/2011/main" val="1"/>
            </a:ext>
          </a:extLst>
        </p:spPr>
        <p:txBody>
          <a:bodyPr wrap="none" lIns="18516" tIns="18516" rIns="18516" bIns="18516">
            <a:spAutoFit/>
          </a:bodyPr>
          <a:lstStyle>
            <a:lvl1pPr>
              <a:defRPr>
                <a:latin typeface="Arial"/>
                <a:ea typeface="Arial"/>
                <a:cs typeface="Arial"/>
                <a:sym typeface="Arial"/>
              </a:defRPr>
            </a:lvl1pPr>
          </a:lstStyle>
          <a:p>
            <a:pPr/>
            <a:r>
              <a:t>Making pre-trained language models better few-shot learners. Gao et al. 2020</a:t>
            </a:r>
          </a:p>
        </p:txBody>
      </p:sp>
      <p:pic>
        <p:nvPicPr>
          <p:cNvPr id="631" name="Image" descr="Image"/>
          <p:cNvPicPr>
            <a:picLocks noChangeAspect="1"/>
          </p:cNvPicPr>
          <p:nvPr/>
        </p:nvPicPr>
        <p:blipFill>
          <a:blip r:embed="rId3">
            <a:extLst/>
          </a:blip>
          <a:stretch>
            <a:fillRect/>
          </a:stretch>
        </p:blipFill>
        <p:spPr>
          <a:xfrm>
            <a:off x="1640913" y="2602560"/>
            <a:ext cx="7983417" cy="2936430"/>
          </a:xfrm>
          <a:prstGeom prst="rect">
            <a:avLst/>
          </a:prstGeom>
          <a:ln w="12700">
            <a:miter lim="400000"/>
          </a:ln>
        </p:spPr>
      </p:pic>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5" name="Using T5 for prompt generation:…"/>
          <p:cNvSpPr txBox="1"/>
          <p:nvPr>
            <p:ph type="body" sz="half" idx="4294967295"/>
          </p:nvPr>
        </p:nvSpPr>
        <p:spPr>
          <a:xfrm>
            <a:off x="839282" y="1860485"/>
            <a:ext cx="5801569" cy="4420580"/>
          </a:xfrm>
          <a:prstGeom prst="rect">
            <a:avLst/>
          </a:prstGeom>
        </p:spPr>
        <p:txBody>
          <a:bodyPr lIns="18516" tIns="18516" rIns="18516" bIns="18516"/>
          <a:lstStyle/>
          <a:p>
            <a:pPr defTabSz="457200">
              <a:lnSpc>
                <a:spcPct val="100000"/>
              </a:lnSpc>
              <a:spcBef>
                <a:spcPts val="0"/>
              </a:spcBef>
              <a:buFontTx/>
              <a:defRPr sz="2000">
                <a:solidFill>
                  <a:schemeClr val="accent1"/>
                </a:solidFill>
                <a:latin typeface="Arial"/>
                <a:ea typeface="Arial"/>
                <a:cs typeface="Arial"/>
                <a:sym typeface="Arial"/>
              </a:defRPr>
            </a:pPr>
            <a:r>
              <a:t>Using T5 for prompt generation:</a:t>
            </a:r>
          </a:p>
          <a:p>
            <a:pPr defTabSz="457200">
              <a:lnSpc>
                <a:spcPct val="100000"/>
              </a:lnSpc>
              <a:spcBef>
                <a:spcPts val="0"/>
              </a:spcBef>
              <a:buFontTx/>
              <a:defRPr sz="2000">
                <a:solidFill>
                  <a:schemeClr val="accent1"/>
                </a:solidFill>
                <a:latin typeface="Arial"/>
                <a:ea typeface="Arial"/>
                <a:cs typeface="Arial"/>
                <a:sym typeface="Arial"/>
              </a:defRPr>
            </a:pPr>
          </a:p>
          <a:p>
            <a:pPr lvl="1" marL="457200" indent="-228600" defTabSz="457200">
              <a:lnSpc>
                <a:spcPct val="100000"/>
              </a:lnSpc>
              <a:spcBef>
                <a:spcPts val="0"/>
              </a:spcBef>
              <a:buFontTx/>
              <a:defRPr sz="2000">
                <a:solidFill>
                  <a:schemeClr val="accent1"/>
                </a:solidFill>
                <a:latin typeface="Arial"/>
                <a:ea typeface="Arial"/>
                <a:cs typeface="Arial"/>
                <a:sym typeface="Arial"/>
              </a:defRPr>
            </a:pPr>
            <a:r>
              <a:t>Defining an input and output template pairs, e.g., input: Thank you &lt;X&gt; me to your party &lt;Y&gt; week, output: &lt;X&gt; for inviting &lt;Y&gt; last &lt;Z&gt;</a:t>
            </a:r>
          </a:p>
          <a:p>
            <a:pPr lvl="1" marL="457200" indent="-228600" defTabSz="457200">
              <a:lnSpc>
                <a:spcPct val="100000"/>
              </a:lnSpc>
              <a:spcBef>
                <a:spcPts val="0"/>
              </a:spcBef>
              <a:buFontTx/>
              <a:defRPr sz="2000">
                <a:solidFill>
                  <a:schemeClr val="accent1"/>
                </a:solidFill>
                <a:latin typeface="Arial"/>
                <a:ea typeface="Arial"/>
                <a:cs typeface="Arial"/>
                <a:sym typeface="Arial"/>
              </a:defRPr>
            </a:pPr>
            <a:r>
              <a:t>It teaches T5 that &lt;X&gt; is for replacing &lt;X&gt; in the input and &lt;Y&gt; is for replacing &lt;Y&gt; in the input</a:t>
            </a:r>
          </a:p>
          <a:p>
            <a:pPr lvl="1" marL="457200" indent="-228600" defTabSz="457200">
              <a:lnSpc>
                <a:spcPct val="100000"/>
              </a:lnSpc>
              <a:spcBef>
                <a:spcPts val="0"/>
              </a:spcBef>
              <a:buFontTx/>
              <a:defRPr sz="2000">
                <a:solidFill>
                  <a:schemeClr val="accent1"/>
                </a:solidFill>
                <a:latin typeface="Arial"/>
                <a:ea typeface="Arial"/>
                <a:cs typeface="Arial"/>
                <a:sym typeface="Arial"/>
              </a:defRPr>
            </a:pPr>
            <a:r>
              <a:t>During decoding, replace &lt;X&gt; with &lt;S1&gt; and &lt;Y&gt; with [MASK], which makes [MASK] the target for generating the sentiment word</a:t>
            </a:r>
          </a:p>
        </p:txBody>
      </p:sp>
      <p:sp>
        <p:nvSpPr>
          <p:cNvPr id="636" name="Prompt generation"/>
          <p:cNvSpPr txBox="1"/>
          <p:nvPr>
            <p:ph type="title" idx="4294967295"/>
          </p:nvPr>
        </p:nvSpPr>
        <p:spPr>
          <a:xfrm>
            <a:off x="904784" y="714706"/>
            <a:ext cx="10883549" cy="895073"/>
          </a:xfrm>
          <a:prstGeom prst="rect">
            <a:avLst/>
          </a:prstGeom>
        </p:spPr>
        <p:txBody>
          <a:bodyPr lIns="18516" tIns="18516" rIns="18516" bIns="18516" anchor="t"/>
          <a:lstStyle>
            <a:lvl1pPr defTabSz="457199">
              <a:lnSpc>
                <a:spcPct val="100000"/>
              </a:lnSpc>
              <a:defRPr b="1" sz="3000">
                <a:latin typeface="Arial"/>
                <a:ea typeface="Arial"/>
                <a:cs typeface="Arial"/>
                <a:sym typeface="Arial"/>
              </a:defRPr>
            </a:lvl1pPr>
          </a:lstStyle>
          <a:p>
            <a:pPr/>
            <a:r>
              <a:t>Prompt generation</a:t>
            </a:r>
          </a:p>
        </p:txBody>
      </p:sp>
      <p:sp>
        <p:nvSpPr>
          <p:cNvPr id="637" name="Making pre-trained language models better few-shot learners. Gao et al. 2020"/>
          <p:cNvSpPr txBox="1"/>
          <p:nvPr/>
        </p:nvSpPr>
        <p:spPr>
          <a:xfrm>
            <a:off x="524127" y="6297674"/>
            <a:ext cx="6167599" cy="234417"/>
          </a:xfrm>
          <a:prstGeom prst="rect">
            <a:avLst/>
          </a:prstGeom>
          <a:ln w="3175">
            <a:miter lim="400000"/>
          </a:ln>
          <a:extLst>
            <a:ext uri="{C572A759-6A51-4108-AA02-DFA0A04FC94B}">
              <ma14:wrappingTextBoxFlag xmlns:ma14="http://schemas.microsoft.com/office/mac/drawingml/2011/main" val="1"/>
            </a:ext>
          </a:extLst>
        </p:spPr>
        <p:txBody>
          <a:bodyPr wrap="none" lIns="18516" tIns="18516" rIns="18516" bIns="18516">
            <a:spAutoFit/>
          </a:bodyPr>
          <a:lstStyle>
            <a:lvl1pPr>
              <a:defRPr>
                <a:latin typeface="Arial"/>
                <a:ea typeface="Arial"/>
                <a:cs typeface="Arial"/>
                <a:sym typeface="Arial"/>
              </a:defRPr>
            </a:lvl1pPr>
          </a:lstStyle>
          <a:p>
            <a:pPr/>
            <a:r>
              <a:t>Making pre-trained language models better few-shot learners. Gao et al. 2020</a:t>
            </a:r>
          </a:p>
        </p:txBody>
      </p:sp>
      <p:pic>
        <p:nvPicPr>
          <p:cNvPr id="638" name="Image" descr="Image"/>
          <p:cNvPicPr>
            <a:picLocks noChangeAspect="1"/>
          </p:cNvPicPr>
          <p:nvPr/>
        </p:nvPicPr>
        <p:blipFill>
          <a:blip r:embed="rId3">
            <a:extLst/>
          </a:blip>
          <a:stretch>
            <a:fillRect/>
          </a:stretch>
        </p:blipFill>
        <p:spPr>
          <a:xfrm>
            <a:off x="6865379" y="2743624"/>
            <a:ext cx="4902201" cy="2654301"/>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43" name="Image" descr="Image"/>
          <p:cNvPicPr>
            <a:picLocks noChangeAspect="1"/>
          </p:cNvPicPr>
          <p:nvPr/>
        </p:nvPicPr>
        <p:blipFill>
          <a:blip r:embed="rId3">
            <a:extLst/>
          </a:blip>
          <a:stretch>
            <a:fillRect/>
          </a:stretch>
        </p:blipFill>
        <p:spPr>
          <a:xfrm>
            <a:off x="6258985" y="1680807"/>
            <a:ext cx="5734950" cy="2287071"/>
          </a:xfrm>
          <a:prstGeom prst="rect">
            <a:avLst/>
          </a:prstGeom>
          <a:ln w="12700">
            <a:miter lim="400000"/>
          </a:ln>
        </p:spPr>
      </p:pic>
      <p:sp>
        <p:nvSpPr>
          <p:cNvPr id="144" name="source: &quot;Knowledge Distillation: A Survey”, Gou et al. 2019"/>
          <p:cNvSpPr txBox="1"/>
          <p:nvPr/>
        </p:nvSpPr>
        <p:spPr>
          <a:xfrm>
            <a:off x="519506" y="6219905"/>
            <a:ext cx="7805780" cy="234416"/>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spAutoFit/>
          </a:bodyPr>
          <a:lstStyle>
            <a:lvl1pPr>
              <a:defRPr i="1">
                <a:solidFill>
                  <a:srgbClr val="000000"/>
                </a:solidFill>
                <a:latin typeface="Arial"/>
                <a:ea typeface="Arial"/>
                <a:cs typeface="Arial"/>
                <a:sym typeface="Arial"/>
              </a:defRPr>
            </a:lvl1pPr>
          </a:lstStyle>
          <a:p>
            <a:pPr/>
            <a:r>
              <a:t>source: "Knowledge Distillation: A Survey”, Gou et al. 2019</a:t>
            </a:r>
          </a:p>
        </p:txBody>
      </p:sp>
      <p:sp>
        <p:nvSpPr>
          <p:cNvPr id="145" name="Knowledge distillation: student-teacher framework"/>
          <p:cNvSpPr txBox="1"/>
          <p:nvPr/>
        </p:nvSpPr>
        <p:spPr>
          <a:xfrm>
            <a:off x="609656" y="622060"/>
            <a:ext cx="10513828" cy="754215"/>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normAutofit fontScale="100000" lnSpcReduction="0"/>
          </a:bodyPr>
          <a:lstStyle>
            <a:lvl1pPr>
              <a:defRPr b="1" sz="3000">
                <a:solidFill>
                  <a:srgbClr val="000000"/>
                </a:solidFill>
                <a:latin typeface="Arial"/>
                <a:ea typeface="Arial"/>
                <a:cs typeface="Arial"/>
                <a:sym typeface="Arial"/>
              </a:defRPr>
            </a:lvl1pPr>
          </a:lstStyle>
          <a:p>
            <a:pPr/>
            <a:r>
              <a:t>Knowledge distillation: student-teacher framework</a:t>
            </a:r>
          </a:p>
        </p:txBody>
      </p:sp>
      <p:sp>
        <p:nvSpPr>
          <p:cNvPr id="146" name="Teacher model: the larger, cumbersome model…"/>
          <p:cNvSpPr txBox="1"/>
          <p:nvPr>
            <p:ph type="body" sz="half" idx="4294967295"/>
          </p:nvPr>
        </p:nvSpPr>
        <p:spPr>
          <a:xfrm>
            <a:off x="631530" y="1785831"/>
            <a:ext cx="5358844" cy="4371064"/>
          </a:xfrm>
          <a:prstGeom prst="rect">
            <a:avLst/>
          </a:prstGeom>
        </p:spPr>
        <p:txBody>
          <a:bodyPr/>
          <a:lstStyle/>
          <a:p>
            <a:pPr marL="342900" indent="-342900" defTabSz="457200">
              <a:lnSpc>
                <a:spcPct val="100000"/>
              </a:lnSpc>
              <a:spcBef>
                <a:spcPts val="500"/>
              </a:spcBef>
              <a:defRPr sz="2400">
                <a:latin typeface="Arial"/>
                <a:ea typeface="Arial"/>
                <a:cs typeface="Arial"/>
                <a:sym typeface="Arial"/>
              </a:defRPr>
            </a:pPr>
            <a:r>
              <a:t>Teacher model: the larger, cumbersome model</a:t>
            </a:r>
          </a:p>
          <a:p>
            <a:pPr marL="342900" indent="-342900" defTabSz="457200">
              <a:lnSpc>
                <a:spcPct val="100000"/>
              </a:lnSpc>
              <a:spcBef>
                <a:spcPts val="500"/>
              </a:spcBef>
              <a:defRPr sz="2400">
                <a:latin typeface="Arial"/>
                <a:ea typeface="Arial"/>
                <a:cs typeface="Arial"/>
                <a:sym typeface="Arial"/>
              </a:defRPr>
            </a:pPr>
          </a:p>
          <a:p>
            <a:pPr marL="342900" indent="-342900" defTabSz="457200">
              <a:lnSpc>
                <a:spcPct val="100000"/>
              </a:lnSpc>
              <a:spcBef>
                <a:spcPts val="500"/>
              </a:spcBef>
              <a:defRPr sz="2400">
                <a:latin typeface="Arial"/>
                <a:ea typeface="Arial"/>
                <a:cs typeface="Arial"/>
                <a:sym typeface="Arial"/>
              </a:defRPr>
            </a:pPr>
            <a:r>
              <a:t>Student model: the smaller model that learns from the teacher</a:t>
            </a:r>
          </a:p>
          <a:p>
            <a:pPr marL="342900" indent="-342900" defTabSz="457200">
              <a:lnSpc>
                <a:spcPct val="100000"/>
              </a:lnSpc>
              <a:spcBef>
                <a:spcPts val="500"/>
              </a:spcBef>
              <a:defRPr sz="2400">
                <a:latin typeface="Arial"/>
                <a:ea typeface="Arial"/>
                <a:cs typeface="Arial"/>
                <a:sym typeface="Arial"/>
              </a:defRPr>
            </a:pPr>
          </a:p>
          <a:p>
            <a:pPr marL="342900" indent="-342900" defTabSz="457200">
              <a:lnSpc>
                <a:spcPct val="100000"/>
              </a:lnSpc>
              <a:spcBef>
                <a:spcPts val="500"/>
              </a:spcBef>
              <a:defRPr sz="2400">
                <a:latin typeface="Arial"/>
                <a:ea typeface="Arial"/>
                <a:cs typeface="Arial"/>
                <a:sym typeface="Arial"/>
              </a:defRPr>
            </a:pPr>
            <a:r>
              <a:t>Knowledge transfer: train the student model to learn from the teacher's predictions on the data</a:t>
            </a:r>
          </a:p>
        </p:txBody>
      </p:sp>
      <p:pic>
        <p:nvPicPr>
          <p:cNvPr id="147" name="Image" descr="Image"/>
          <p:cNvPicPr>
            <a:picLocks noChangeAspect="1"/>
          </p:cNvPicPr>
          <p:nvPr/>
        </p:nvPicPr>
        <p:blipFill>
          <a:blip r:embed="rId4">
            <a:extLst/>
          </a:blip>
          <a:stretch>
            <a:fillRect/>
          </a:stretch>
        </p:blipFill>
        <p:spPr>
          <a:xfrm>
            <a:off x="6340168" y="4209484"/>
            <a:ext cx="3898516" cy="2051852"/>
          </a:xfrm>
          <a:prstGeom prst="rect">
            <a:avLst/>
          </a:prstGeom>
          <a:ln w="12700">
            <a:miter lim="400000"/>
          </a:ln>
        </p:spPr>
      </p:pic>
      <p:sp>
        <p:nvSpPr>
          <p:cNvPr id="148" name="# train the student parameter"/>
          <p:cNvSpPr txBox="1"/>
          <p:nvPr/>
        </p:nvSpPr>
        <p:spPr>
          <a:xfrm>
            <a:off x="9178131" y="5702401"/>
            <a:ext cx="1734923" cy="226985"/>
          </a:xfrm>
          <a:prstGeom prst="rect">
            <a:avLst/>
          </a:prstGeom>
          <a:ln w="3175">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sz="1000">
                <a:solidFill>
                  <a:schemeClr val="accent4">
                    <a:lumOff val="-10666"/>
                  </a:schemeClr>
                </a:solidFill>
                <a:latin typeface="Arial"/>
                <a:ea typeface="Arial"/>
                <a:cs typeface="Arial"/>
                <a:sym typeface="Arial"/>
              </a:defRPr>
            </a:lvl1pPr>
          </a:lstStyle>
          <a:p>
            <a:pPr/>
            <a:r>
              <a:t># train the student parameter</a:t>
            </a:r>
          </a:p>
        </p:txBody>
      </p:sp>
      <p:sp>
        <p:nvSpPr>
          <p:cNvPr id="149" name="# use the teacher model for prediction"/>
          <p:cNvSpPr txBox="1"/>
          <p:nvPr/>
        </p:nvSpPr>
        <p:spPr>
          <a:xfrm>
            <a:off x="9178131" y="5929176"/>
            <a:ext cx="2236164" cy="226984"/>
          </a:xfrm>
          <a:prstGeom prst="rect">
            <a:avLst/>
          </a:prstGeom>
          <a:ln w="3175">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sz="1000">
                <a:solidFill>
                  <a:schemeClr val="accent4">
                    <a:lumOff val="-10666"/>
                  </a:schemeClr>
                </a:solidFill>
                <a:latin typeface="Arial"/>
                <a:ea typeface="Arial"/>
                <a:cs typeface="Arial"/>
                <a:sym typeface="Arial"/>
              </a:defRPr>
            </a:lvl1pPr>
          </a:lstStyle>
          <a:p>
            <a:pPr/>
            <a:r>
              <a:t># use the teacher model for prediction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148"/>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4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48" grpId="1"/>
      <p:bldP build="whole" bldLvl="1" animBg="1" rev="0" advAuto="0" spid="149" grpId="2"/>
    </p:bldLst>
  </p:timing>
</p:sld>
</file>

<file path=ppt/slides/slide7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2" name="Create a task-specific prompt with a collection of trigger words…"/>
          <p:cNvSpPr txBox="1"/>
          <p:nvPr>
            <p:ph type="body" idx="4294967295"/>
          </p:nvPr>
        </p:nvSpPr>
        <p:spPr>
          <a:xfrm>
            <a:off x="839282" y="1860485"/>
            <a:ext cx="9978129" cy="4420580"/>
          </a:xfrm>
          <a:prstGeom prst="rect">
            <a:avLst/>
          </a:prstGeom>
        </p:spPr>
        <p:txBody>
          <a:bodyPr lIns="18516" tIns="18516" rIns="18516" bIns="18516"/>
          <a:lstStyle/>
          <a:p>
            <a:pPr defTabSz="457200">
              <a:lnSpc>
                <a:spcPct val="100000"/>
              </a:lnSpc>
              <a:spcBef>
                <a:spcPts val="0"/>
              </a:spcBef>
              <a:buFontTx/>
              <a:defRPr sz="2000">
                <a:solidFill>
                  <a:schemeClr val="accent1"/>
                </a:solidFill>
                <a:latin typeface="Arial"/>
                <a:ea typeface="Arial"/>
                <a:cs typeface="Arial"/>
                <a:sym typeface="Arial"/>
              </a:defRPr>
            </a:pPr>
            <a:r>
              <a:t>Create a task-specific prompt with a collection of trigger words</a:t>
            </a:r>
          </a:p>
          <a:p>
            <a:pPr defTabSz="457200">
              <a:lnSpc>
                <a:spcPct val="100000"/>
              </a:lnSpc>
              <a:spcBef>
                <a:spcPts val="0"/>
              </a:spcBef>
              <a:buFontTx/>
              <a:defRPr sz="2000">
                <a:solidFill>
                  <a:schemeClr val="accent1"/>
                </a:solidFill>
                <a:latin typeface="Arial"/>
                <a:ea typeface="Arial"/>
                <a:cs typeface="Arial"/>
                <a:sym typeface="Arial"/>
              </a:defRPr>
            </a:pPr>
          </a:p>
          <a:p>
            <a:pPr defTabSz="457200">
              <a:lnSpc>
                <a:spcPct val="100000"/>
              </a:lnSpc>
              <a:spcBef>
                <a:spcPts val="0"/>
              </a:spcBef>
              <a:buFontTx/>
              <a:defRPr sz="2000">
                <a:solidFill>
                  <a:schemeClr val="accent1"/>
                </a:solidFill>
                <a:latin typeface="Arial"/>
                <a:ea typeface="Arial"/>
                <a:cs typeface="Arial"/>
                <a:sym typeface="Arial"/>
              </a:defRPr>
            </a:pPr>
            <a:r>
              <a:t>The same trigger words are used for all examples, learned through maximizing likelihood of sentiment labels in the training examples</a:t>
            </a:r>
          </a:p>
        </p:txBody>
      </p:sp>
      <p:sp>
        <p:nvSpPr>
          <p:cNvPr id="643" name="AutoPrompt: Gradient based prompt generation"/>
          <p:cNvSpPr txBox="1"/>
          <p:nvPr>
            <p:ph type="title" idx="4294967295"/>
          </p:nvPr>
        </p:nvSpPr>
        <p:spPr>
          <a:xfrm>
            <a:off x="904784" y="714706"/>
            <a:ext cx="10883549" cy="895073"/>
          </a:xfrm>
          <a:prstGeom prst="rect">
            <a:avLst/>
          </a:prstGeom>
        </p:spPr>
        <p:txBody>
          <a:bodyPr lIns="18516" tIns="18516" rIns="18516" bIns="18516" anchor="t"/>
          <a:lstStyle>
            <a:lvl1pPr defTabSz="457199">
              <a:lnSpc>
                <a:spcPct val="100000"/>
              </a:lnSpc>
              <a:defRPr b="1" sz="3000">
                <a:latin typeface="Arial"/>
                <a:ea typeface="Arial"/>
                <a:cs typeface="Arial"/>
                <a:sym typeface="Arial"/>
              </a:defRPr>
            </a:lvl1pPr>
          </a:lstStyle>
          <a:p>
            <a:pPr/>
            <a:r>
              <a:t>AutoPrompt: Gradient based prompt generation</a:t>
            </a:r>
          </a:p>
        </p:txBody>
      </p:sp>
      <p:sp>
        <p:nvSpPr>
          <p:cNvPr id="644" name="AUTOPROMPT: Eliciting Knowledge from Language Models with Automatically Generated Prompts. Shin et al. 2020"/>
          <p:cNvSpPr txBox="1"/>
          <p:nvPr/>
        </p:nvSpPr>
        <p:spPr>
          <a:xfrm>
            <a:off x="524127" y="6297674"/>
            <a:ext cx="9187942" cy="234417"/>
          </a:xfrm>
          <a:prstGeom prst="rect">
            <a:avLst/>
          </a:prstGeom>
          <a:ln w="3175">
            <a:miter lim="400000"/>
          </a:ln>
          <a:extLst>
            <a:ext uri="{C572A759-6A51-4108-AA02-DFA0A04FC94B}">
              <ma14:wrappingTextBoxFlag xmlns:ma14="http://schemas.microsoft.com/office/mac/drawingml/2011/main" val="1"/>
            </a:ext>
          </a:extLst>
        </p:spPr>
        <p:txBody>
          <a:bodyPr wrap="none" lIns="18516" tIns="18516" rIns="18516" bIns="18516">
            <a:spAutoFit/>
          </a:bodyPr>
          <a:lstStyle>
            <a:lvl1pPr>
              <a:defRPr>
                <a:latin typeface="Arial"/>
                <a:ea typeface="Arial"/>
                <a:cs typeface="Arial"/>
                <a:sym typeface="Arial"/>
              </a:defRPr>
            </a:lvl1pPr>
          </a:lstStyle>
          <a:p>
            <a:pPr/>
            <a:r>
              <a:t>AUTOPROMPT: Eliciting Knowledge from Language Models with Automatically Generated Prompts. Shin et al. 2020</a:t>
            </a:r>
          </a:p>
        </p:txBody>
      </p:sp>
      <p:pic>
        <p:nvPicPr>
          <p:cNvPr id="645" name="Image" descr="Image"/>
          <p:cNvPicPr>
            <a:picLocks noChangeAspect="1"/>
          </p:cNvPicPr>
          <p:nvPr/>
        </p:nvPicPr>
        <p:blipFill>
          <a:blip r:embed="rId3">
            <a:extLst/>
          </a:blip>
          <a:stretch>
            <a:fillRect/>
          </a:stretch>
        </p:blipFill>
        <p:spPr>
          <a:xfrm>
            <a:off x="1829143" y="3298910"/>
            <a:ext cx="7631733" cy="2435252"/>
          </a:xfrm>
          <a:prstGeom prst="rect">
            <a:avLst/>
          </a:prstGeom>
          <a:ln w="12700">
            <a:miter lim="400000"/>
          </a:ln>
        </p:spPr>
      </p:pic>
    </p:spTree>
  </p:cSld>
  <p:clrMapOvr>
    <a:masterClrMapping/>
  </p:clrMapOvr>
  <p:transition xmlns:p14="http://schemas.microsoft.com/office/powerpoint/2010/main" spd="med" advClick="1"/>
</p:sld>
</file>

<file path=ppt/slides/slide7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9" name="How to select words for the prompt:…"/>
          <p:cNvSpPr txBox="1"/>
          <p:nvPr>
            <p:ph type="body" sz="half" idx="4294967295"/>
          </p:nvPr>
        </p:nvSpPr>
        <p:spPr>
          <a:xfrm>
            <a:off x="839282" y="1860485"/>
            <a:ext cx="5969816" cy="4420580"/>
          </a:xfrm>
          <a:prstGeom prst="rect">
            <a:avLst/>
          </a:prstGeom>
        </p:spPr>
        <p:txBody>
          <a:bodyPr lIns="18516" tIns="18516" rIns="18516" bIns="18516"/>
          <a:lstStyle/>
          <a:p>
            <a:pPr defTabSz="457200">
              <a:lnSpc>
                <a:spcPct val="100000"/>
              </a:lnSpc>
              <a:spcBef>
                <a:spcPts val="0"/>
              </a:spcBef>
              <a:buFontTx/>
              <a:defRPr sz="2000">
                <a:solidFill>
                  <a:schemeClr val="accent1"/>
                </a:solidFill>
                <a:latin typeface="Arial"/>
                <a:ea typeface="Arial"/>
                <a:cs typeface="Arial"/>
                <a:sym typeface="Arial"/>
              </a:defRPr>
            </a:pPr>
            <a:r>
              <a:t>How to select words for the prompt:</a:t>
            </a:r>
          </a:p>
          <a:p>
            <a:pPr lvl="1" marL="457200" indent="-228600" defTabSz="457200">
              <a:lnSpc>
                <a:spcPct val="100000"/>
              </a:lnSpc>
              <a:spcBef>
                <a:spcPts val="0"/>
              </a:spcBef>
              <a:buFontTx/>
              <a:defRPr sz="2000">
                <a:solidFill>
                  <a:schemeClr val="accent1"/>
                </a:solidFill>
                <a:latin typeface="Arial"/>
                <a:ea typeface="Arial"/>
                <a:cs typeface="Arial"/>
                <a:sym typeface="Arial"/>
              </a:defRPr>
            </a:pPr>
            <a:r>
              <a:t>Step 1: train a classifier to predict the class label using the contextualized embedding of the [MASK] as input: </a:t>
            </a:r>
          </a:p>
          <a:p>
            <a:pPr lvl="1" marL="457200" indent="-228600" defTabSz="457200">
              <a:lnSpc>
                <a:spcPct val="100000"/>
              </a:lnSpc>
              <a:spcBef>
                <a:spcPts val="0"/>
              </a:spcBef>
              <a:buFontTx/>
              <a:defRPr sz="2000">
                <a:solidFill>
                  <a:schemeClr val="accent1"/>
                </a:solidFill>
                <a:latin typeface="Arial"/>
                <a:ea typeface="Arial"/>
                <a:cs typeface="Arial"/>
                <a:sym typeface="Arial"/>
              </a:defRPr>
            </a:pPr>
          </a:p>
          <a:p>
            <a:pPr lvl="1" marL="457200" indent="-228600" defTabSz="457200">
              <a:lnSpc>
                <a:spcPct val="100000"/>
              </a:lnSpc>
              <a:spcBef>
                <a:spcPts val="0"/>
              </a:spcBef>
              <a:buFontTx/>
              <a:defRPr sz="2000">
                <a:solidFill>
                  <a:schemeClr val="accent1"/>
                </a:solidFill>
                <a:latin typeface="Arial"/>
                <a:ea typeface="Arial"/>
                <a:cs typeface="Arial"/>
                <a:sym typeface="Arial"/>
              </a:defRPr>
            </a:pPr>
          </a:p>
          <a:p>
            <a:pPr lvl="1" marL="457200" indent="-228600" defTabSz="457200">
              <a:lnSpc>
                <a:spcPct val="100000"/>
              </a:lnSpc>
              <a:spcBef>
                <a:spcPts val="0"/>
              </a:spcBef>
              <a:buFontTx/>
              <a:defRPr sz="2000">
                <a:solidFill>
                  <a:schemeClr val="accent1"/>
                </a:solidFill>
                <a:latin typeface="Arial"/>
                <a:ea typeface="Arial"/>
                <a:cs typeface="Arial"/>
                <a:sym typeface="Arial"/>
              </a:defRPr>
            </a:pPr>
          </a:p>
          <a:p>
            <a:pPr lvl="1" marL="457200" indent="-228600" defTabSz="457200">
              <a:lnSpc>
                <a:spcPct val="100000"/>
              </a:lnSpc>
              <a:spcBef>
                <a:spcPts val="0"/>
              </a:spcBef>
              <a:buFontTx/>
              <a:defRPr sz="2000">
                <a:solidFill>
                  <a:schemeClr val="accent1"/>
                </a:solidFill>
                <a:latin typeface="Arial"/>
                <a:ea typeface="Arial"/>
                <a:cs typeface="Arial"/>
                <a:sym typeface="Arial"/>
              </a:defRPr>
            </a:pPr>
            <a:r>
              <a:t>Step 2: substitute h_i with the MLM’s output word embeddings to obtain a score s(y, w), and the set of labelled tokens are constructed from the k-highest scoring words</a:t>
            </a:r>
          </a:p>
        </p:txBody>
      </p:sp>
      <p:sp>
        <p:nvSpPr>
          <p:cNvPr id="650" name="AutoPrompt: Gradient based prompt generation"/>
          <p:cNvSpPr txBox="1"/>
          <p:nvPr>
            <p:ph type="title" idx="4294967295"/>
          </p:nvPr>
        </p:nvSpPr>
        <p:spPr>
          <a:xfrm>
            <a:off x="904784" y="714706"/>
            <a:ext cx="10883549" cy="895073"/>
          </a:xfrm>
          <a:prstGeom prst="rect">
            <a:avLst/>
          </a:prstGeom>
        </p:spPr>
        <p:txBody>
          <a:bodyPr lIns="18516" tIns="18516" rIns="18516" bIns="18516" anchor="t"/>
          <a:lstStyle>
            <a:lvl1pPr defTabSz="457199">
              <a:lnSpc>
                <a:spcPct val="100000"/>
              </a:lnSpc>
              <a:defRPr b="1" sz="3000">
                <a:latin typeface="Arial"/>
                <a:ea typeface="Arial"/>
                <a:cs typeface="Arial"/>
                <a:sym typeface="Arial"/>
              </a:defRPr>
            </a:lvl1pPr>
          </a:lstStyle>
          <a:p>
            <a:pPr/>
            <a:r>
              <a:t>AutoPrompt: Gradient based prompt generation</a:t>
            </a:r>
          </a:p>
        </p:txBody>
      </p:sp>
      <p:sp>
        <p:nvSpPr>
          <p:cNvPr id="651" name="AUTOPROMPT: Eliciting Knowledge from Language Models with Automatically Generated Prompts. Shin et al. 2020"/>
          <p:cNvSpPr txBox="1"/>
          <p:nvPr/>
        </p:nvSpPr>
        <p:spPr>
          <a:xfrm>
            <a:off x="524127" y="6297674"/>
            <a:ext cx="9187942" cy="234417"/>
          </a:xfrm>
          <a:prstGeom prst="rect">
            <a:avLst/>
          </a:prstGeom>
          <a:ln w="3175">
            <a:miter lim="400000"/>
          </a:ln>
          <a:extLst>
            <a:ext uri="{C572A759-6A51-4108-AA02-DFA0A04FC94B}">
              <ma14:wrappingTextBoxFlag xmlns:ma14="http://schemas.microsoft.com/office/mac/drawingml/2011/main" val="1"/>
            </a:ext>
          </a:extLst>
        </p:spPr>
        <p:txBody>
          <a:bodyPr wrap="none" lIns="18516" tIns="18516" rIns="18516" bIns="18516">
            <a:spAutoFit/>
          </a:bodyPr>
          <a:lstStyle>
            <a:lvl1pPr>
              <a:defRPr>
                <a:latin typeface="Arial"/>
                <a:ea typeface="Arial"/>
                <a:cs typeface="Arial"/>
                <a:sym typeface="Arial"/>
              </a:defRPr>
            </a:lvl1pPr>
          </a:lstStyle>
          <a:p>
            <a:pPr/>
            <a:r>
              <a:t>AUTOPROMPT: Eliciting Knowledge from Language Models with Automatically Generated Prompts. Shin et al. 2020</a:t>
            </a:r>
          </a:p>
        </p:txBody>
      </p:sp>
      <p:pic>
        <p:nvPicPr>
          <p:cNvPr id="652" name="Image" descr="Image"/>
          <p:cNvPicPr>
            <a:picLocks noChangeAspect="1"/>
          </p:cNvPicPr>
          <p:nvPr/>
        </p:nvPicPr>
        <p:blipFill>
          <a:blip r:embed="rId3">
            <a:extLst/>
          </a:blip>
          <a:stretch>
            <a:fillRect/>
          </a:stretch>
        </p:blipFill>
        <p:spPr>
          <a:xfrm>
            <a:off x="6834144" y="1539789"/>
            <a:ext cx="4026640" cy="4272610"/>
          </a:xfrm>
          <a:prstGeom prst="rect">
            <a:avLst/>
          </a:prstGeom>
          <a:ln w="12700">
            <a:miter lim="400000"/>
          </a:ln>
        </p:spPr>
      </p:pic>
      <p:pic>
        <p:nvPicPr>
          <p:cNvPr id="653" name="Image" descr="Image"/>
          <p:cNvPicPr>
            <a:picLocks noChangeAspect="1"/>
          </p:cNvPicPr>
          <p:nvPr/>
        </p:nvPicPr>
        <p:blipFill>
          <a:blip r:embed="rId4">
            <a:extLst/>
          </a:blip>
          <a:stretch>
            <a:fillRect/>
          </a:stretch>
        </p:blipFill>
        <p:spPr>
          <a:xfrm>
            <a:off x="2858529" y="3155950"/>
            <a:ext cx="2628901" cy="546100"/>
          </a:xfrm>
          <a:prstGeom prst="rect">
            <a:avLst/>
          </a:prstGeom>
          <a:ln w="12700">
            <a:miter lim="400000"/>
          </a:ln>
        </p:spPr>
      </p:pic>
      <p:pic>
        <p:nvPicPr>
          <p:cNvPr id="654" name="Image" descr="Image"/>
          <p:cNvPicPr>
            <a:picLocks noChangeAspect="1"/>
          </p:cNvPicPr>
          <p:nvPr/>
        </p:nvPicPr>
        <p:blipFill>
          <a:blip r:embed="rId5">
            <a:extLst/>
          </a:blip>
          <a:stretch>
            <a:fillRect/>
          </a:stretch>
        </p:blipFill>
        <p:spPr>
          <a:xfrm>
            <a:off x="3167963" y="5063695"/>
            <a:ext cx="2705101" cy="762001"/>
          </a:xfrm>
          <a:prstGeom prst="rect">
            <a:avLst/>
          </a:prstGeom>
          <a:ln w="12700">
            <a:miter lim="400000"/>
          </a:ln>
        </p:spPr>
      </p:pic>
    </p:spTree>
  </p:cSld>
  <p:clrMapOvr>
    <a:masterClrMapping/>
  </p:clrMapOvr>
  <p:transition xmlns:p14="http://schemas.microsoft.com/office/powerpoint/2010/main" spd="med" advClick="1"/>
</p:sld>
</file>

<file path=ppt/slides/slide7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8" name="Prompt does not have to be discrete…"/>
          <p:cNvSpPr txBox="1"/>
          <p:nvPr>
            <p:ph type="body" idx="4294967295"/>
          </p:nvPr>
        </p:nvSpPr>
        <p:spPr>
          <a:xfrm>
            <a:off x="839282" y="1860485"/>
            <a:ext cx="10618623" cy="4420580"/>
          </a:xfrm>
          <a:prstGeom prst="rect">
            <a:avLst/>
          </a:prstGeom>
        </p:spPr>
        <p:txBody>
          <a:bodyPr lIns="18516" tIns="18516" rIns="18516" bIns="18516"/>
          <a:lstStyle/>
          <a:p>
            <a:pPr defTabSz="457200">
              <a:lnSpc>
                <a:spcPct val="100000"/>
              </a:lnSpc>
              <a:spcBef>
                <a:spcPts val="0"/>
              </a:spcBef>
              <a:buFontTx/>
              <a:defRPr sz="2000">
                <a:solidFill>
                  <a:schemeClr val="accent1"/>
                </a:solidFill>
                <a:latin typeface="Arial"/>
                <a:ea typeface="Arial"/>
                <a:cs typeface="Arial"/>
                <a:sym typeface="Arial"/>
              </a:defRPr>
            </a:pPr>
            <a:r>
              <a:t>Prompt does not have to be discrete</a:t>
            </a:r>
          </a:p>
          <a:p>
            <a:pPr lvl="1" marL="457200" indent="-228600" defTabSz="457200">
              <a:lnSpc>
                <a:spcPct val="100000"/>
              </a:lnSpc>
              <a:spcBef>
                <a:spcPts val="0"/>
              </a:spcBef>
              <a:buFontTx/>
              <a:defRPr sz="2000">
                <a:solidFill>
                  <a:schemeClr val="accent1"/>
                </a:solidFill>
                <a:latin typeface="Arial"/>
                <a:ea typeface="Arial"/>
                <a:cs typeface="Arial"/>
                <a:sym typeface="Arial"/>
              </a:defRPr>
            </a:pPr>
            <a:r>
              <a:t>Because the goal of prompting is to elicit the content in the blank</a:t>
            </a:r>
          </a:p>
          <a:p>
            <a:pPr lvl="1" marL="457200" indent="-228600" defTabSz="457200">
              <a:lnSpc>
                <a:spcPct val="100000"/>
              </a:lnSpc>
              <a:spcBef>
                <a:spcPts val="0"/>
              </a:spcBef>
              <a:buFontTx/>
              <a:defRPr sz="2000">
                <a:solidFill>
                  <a:schemeClr val="accent1"/>
                </a:solidFill>
                <a:latin typeface="Arial"/>
                <a:ea typeface="Arial"/>
                <a:cs typeface="Arial"/>
                <a:sym typeface="Arial"/>
              </a:defRPr>
            </a:pPr>
            <a:r>
              <a:t>Therefore it is OK if they are not interpretable, or not even being natural language</a:t>
            </a:r>
          </a:p>
          <a:p>
            <a:pPr defTabSz="457200">
              <a:lnSpc>
                <a:spcPct val="100000"/>
              </a:lnSpc>
              <a:spcBef>
                <a:spcPts val="0"/>
              </a:spcBef>
              <a:buFontTx/>
              <a:defRPr sz="2000">
                <a:solidFill>
                  <a:schemeClr val="accent1"/>
                </a:solidFill>
                <a:latin typeface="Arial"/>
                <a:ea typeface="Arial"/>
                <a:cs typeface="Arial"/>
                <a:sym typeface="Arial"/>
              </a:defRPr>
            </a:pPr>
          </a:p>
          <a:p>
            <a:pPr defTabSz="457200">
              <a:lnSpc>
                <a:spcPct val="100000"/>
              </a:lnSpc>
              <a:spcBef>
                <a:spcPts val="0"/>
              </a:spcBef>
              <a:buFontTx/>
              <a:defRPr sz="2000">
                <a:solidFill>
                  <a:schemeClr val="accent1"/>
                </a:solidFill>
                <a:latin typeface="Arial"/>
                <a:ea typeface="Arial"/>
                <a:cs typeface="Arial"/>
                <a:sym typeface="Arial"/>
              </a:defRPr>
            </a:pPr>
            <a:r>
              <a:t>Continuous prompts</a:t>
            </a:r>
          </a:p>
          <a:p>
            <a:pPr lvl="1" marL="457200" indent="-228600" defTabSz="457200">
              <a:lnSpc>
                <a:spcPct val="100000"/>
              </a:lnSpc>
              <a:spcBef>
                <a:spcPts val="0"/>
              </a:spcBef>
              <a:buFontTx/>
              <a:defRPr sz="2000">
                <a:solidFill>
                  <a:schemeClr val="accent1"/>
                </a:solidFill>
                <a:latin typeface="Arial"/>
                <a:ea typeface="Arial"/>
                <a:cs typeface="Arial"/>
                <a:sym typeface="Arial"/>
              </a:defRPr>
            </a:pPr>
            <a:r>
              <a:t>Prepend the input and output pairs with continuous vectors as the continous prompt</a:t>
            </a:r>
          </a:p>
        </p:txBody>
      </p:sp>
      <p:sp>
        <p:nvSpPr>
          <p:cNvPr id="659" name="Continuous prompting"/>
          <p:cNvSpPr txBox="1"/>
          <p:nvPr>
            <p:ph type="title" idx="4294967295"/>
          </p:nvPr>
        </p:nvSpPr>
        <p:spPr>
          <a:xfrm>
            <a:off x="904784" y="714706"/>
            <a:ext cx="10883549" cy="895073"/>
          </a:xfrm>
          <a:prstGeom prst="rect">
            <a:avLst/>
          </a:prstGeom>
        </p:spPr>
        <p:txBody>
          <a:bodyPr lIns="18516" tIns="18516" rIns="18516" bIns="18516" anchor="t"/>
          <a:lstStyle>
            <a:lvl1pPr defTabSz="457199">
              <a:lnSpc>
                <a:spcPct val="100000"/>
              </a:lnSpc>
              <a:defRPr b="1" sz="3000">
                <a:latin typeface="Arial"/>
                <a:ea typeface="Arial"/>
                <a:cs typeface="Arial"/>
                <a:sym typeface="Arial"/>
              </a:defRPr>
            </a:lvl1pPr>
          </a:lstStyle>
          <a:p>
            <a:pPr/>
            <a:r>
              <a:t>Continuous prompting</a:t>
            </a:r>
          </a:p>
        </p:txBody>
      </p:sp>
      <p:pic>
        <p:nvPicPr>
          <p:cNvPr id="660" name="Image" descr="Image"/>
          <p:cNvPicPr>
            <a:picLocks noChangeAspect="1"/>
          </p:cNvPicPr>
          <p:nvPr/>
        </p:nvPicPr>
        <p:blipFill>
          <a:blip r:embed="rId3">
            <a:extLst/>
          </a:blip>
          <a:stretch>
            <a:fillRect/>
          </a:stretch>
        </p:blipFill>
        <p:spPr>
          <a:xfrm>
            <a:off x="2656416" y="3735859"/>
            <a:ext cx="6879168" cy="2521484"/>
          </a:xfrm>
          <a:prstGeom prst="rect">
            <a:avLst/>
          </a:prstGeom>
          <a:ln w="12700">
            <a:miter lim="400000"/>
          </a:ln>
        </p:spPr>
      </p:pic>
      <p:sp>
        <p:nvSpPr>
          <p:cNvPr id="661" name="Prefix-tuning: optimizing continuous prompts for generation. Li et al. 2020"/>
          <p:cNvSpPr txBox="1"/>
          <p:nvPr/>
        </p:nvSpPr>
        <p:spPr>
          <a:xfrm>
            <a:off x="524127" y="6297674"/>
            <a:ext cx="5811739" cy="234417"/>
          </a:xfrm>
          <a:prstGeom prst="rect">
            <a:avLst/>
          </a:prstGeom>
          <a:ln w="3175">
            <a:miter lim="400000"/>
          </a:ln>
          <a:extLst>
            <a:ext uri="{C572A759-6A51-4108-AA02-DFA0A04FC94B}">
              <ma14:wrappingTextBoxFlag xmlns:ma14="http://schemas.microsoft.com/office/mac/drawingml/2011/main" val="1"/>
            </a:ext>
          </a:extLst>
        </p:spPr>
        <p:txBody>
          <a:bodyPr wrap="none" lIns="18516" tIns="18516" rIns="18516" bIns="18516">
            <a:spAutoFit/>
          </a:bodyPr>
          <a:lstStyle>
            <a:lvl1pPr>
              <a:defRPr>
                <a:latin typeface="Arial"/>
                <a:ea typeface="Arial"/>
                <a:cs typeface="Arial"/>
                <a:sym typeface="Arial"/>
              </a:defRPr>
            </a:lvl1pPr>
          </a:lstStyle>
          <a:p>
            <a:pPr/>
            <a:r>
              <a:t>Prefix-tuning: optimizing continuous prompts for generation. Li et al. 2020</a:t>
            </a:r>
          </a:p>
        </p:txBody>
      </p:sp>
    </p:spTree>
  </p:cSld>
  <p:clrMapOvr>
    <a:masterClrMapping/>
  </p:clrMapOvr>
  <p:transition xmlns:p14="http://schemas.microsoft.com/office/powerpoint/2010/main" spd="med" advClick="1"/>
</p:sld>
</file>

<file path=ppt/slides/slide7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5" name="Prefix tuning also helps with lightweight fine tuning…"/>
          <p:cNvSpPr txBox="1"/>
          <p:nvPr>
            <p:ph type="body" sz="half" idx="4294967295"/>
          </p:nvPr>
        </p:nvSpPr>
        <p:spPr>
          <a:xfrm>
            <a:off x="839282" y="1860485"/>
            <a:ext cx="6050816" cy="4420580"/>
          </a:xfrm>
          <a:prstGeom prst="rect">
            <a:avLst/>
          </a:prstGeom>
        </p:spPr>
        <p:txBody>
          <a:bodyPr lIns="18516" tIns="18516" rIns="18516" bIns="18516"/>
          <a:lstStyle/>
          <a:p>
            <a:pPr defTabSz="457200">
              <a:lnSpc>
                <a:spcPct val="100000"/>
              </a:lnSpc>
              <a:spcBef>
                <a:spcPts val="0"/>
              </a:spcBef>
              <a:buFontTx/>
              <a:defRPr sz="2000">
                <a:solidFill>
                  <a:schemeClr val="accent1"/>
                </a:solidFill>
                <a:latin typeface="Arial"/>
                <a:ea typeface="Arial"/>
                <a:cs typeface="Arial"/>
                <a:sym typeface="Arial"/>
              </a:defRPr>
            </a:pPr>
            <a:r>
              <a:t>Prefix tuning also helps with lightweight fine tuning</a:t>
            </a:r>
          </a:p>
          <a:p>
            <a:pPr lvl="1" marL="457200" indent="-228600" defTabSz="457200">
              <a:lnSpc>
                <a:spcPct val="100000"/>
              </a:lnSpc>
              <a:spcBef>
                <a:spcPts val="0"/>
              </a:spcBef>
              <a:buFontTx/>
              <a:defRPr sz="2000">
                <a:solidFill>
                  <a:schemeClr val="accent1"/>
                </a:solidFill>
                <a:latin typeface="Arial"/>
                <a:ea typeface="Arial"/>
                <a:cs typeface="Arial"/>
                <a:sym typeface="Arial"/>
              </a:defRPr>
            </a:pPr>
            <a:r>
              <a:t>Fine tuning large language models is costly!</a:t>
            </a:r>
          </a:p>
          <a:p>
            <a:pPr lvl="1" marL="457200" indent="-228600" defTabSz="457200">
              <a:lnSpc>
                <a:spcPct val="100000"/>
              </a:lnSpc>
              <a:spcBef>
                <a:spcPts val="0"/>
              </a:spcBef>
              <a:buFontTx/>
              <a:defRPr sz="2000">
                <a:solidFill>
                  <a:schemeClr val="accent1"/>
                </a:solidFill>
                <a:latin typeface="Arial"/>
                <a:ea typeface="Arial"/>
                <a:cs typeface="Arial"/>
                <a:sym typeface="Arial"/>
              </a:defRPr>
            </a:pPr>
            <a:r>
              <a:t>gpt-j-6b is 22gb!</a:t>
            </a:r>
          </a:p>
          <a:p>
            <a:pPr lvl="1" marL="457200" indent="-228600" defTabSz="457200">
              <a:lnSpc>
                <a:spcPct val="100000"/>
              </a:lnSpc>
              <a:spcBef>
                <a:spcPts val="0"/>
              </a:spcBef>
              <a:buFontTx/>
              <a:defRPr sz="2000">
                <a:solidFill>
                  <a:schemeClr val="accent1"/>
                </a:solidFill>
                <a:latin typeface="Arial"/>
                <a:ea typeface="Arial"/>
                <a:cs typeface="Arial"/>
                <a:sym typeface="Arial"/>
              </a:defRPr>
            </a:pPr>
          </a:p>
          <a:p>
            <a:pPr defTabSz="457200">
              <a:lnSpc>
                <a:spcPct val="100000"/>
              </a:lnSpc>
              <a:spcBef>
                <a:spcPts val="0"/>
              </a:spcBef>
              <a:buFontTx/>
              <a:defRPr sz="2000">
                <a:solidFill>
                  <a:schemeClr val="accent1"/>
                </a:solidFill>
                <a:latin typeface="Arial"/>
                <a:ea typeface="Arial"/>
                <a:cs typeface="Arial"/>
                <a:sym typeface="Arial"/>
              </a:defRPr>
            </a:pPr>
            <a:r>
              <a:t>It was shown in [Li et al. 2020] that with pre-fix tuning, we only need to tune the prefix for each task, which significantly reduces the parameters that need to be tuned</a:t>
            </a:r>
          </a:p>
          <a:p>
            <a:pPr lvl="1" marL="457200" indent="-228600" defTabSz="457200">
              <a:lnSpc>
                <a:spcPct val="100000"/>
              </a:lnSpc>
              <a:spcBef>
                <a:spcPts val="0"/>
              </a:spcBef>
              <a:buFontTx/>
              <a:defRPr sz="2000">
                <a:solidFill>
                  <a:schemeClr val="accent1"/>
                </a:solidFill>
                <a:latin typeface="Arial"/>
                <a:ea typeface="Arial"/>
                <a:cs typeface="Arial"/>
                <a:sym typeface="Arial"/>
              </a:defRPr>
            </a:pPr>
            <a:r>
              <a:t>with 0.1% parameters, can obtain comparable performance with GPT-2 and BART full parameter</a:t>
            </a:r>
          </a:p>
        </p:txBody>
      </p:sp>
      <p:sp>
        <p:nvSpPr>
          <p:cNvPr id="666" name="Prefix-tuning: lightweight fine-tuning"/>
          <p:cNvSpPr txBox="1"/>
          <p:nvPr>
            <p:ph type="title" idx="4294967295"/>
          </p:nvPr>
        </p:nvSpPr>
        <p:spPr>
          <a:xfrm>
            <a:off x="904784" y="714706"/>
            <a:ext cx="10883549" cy="895073"/>
          </a:xfrm>
          <a:prstGeom prst="rect">
            <a:avLst/>
          </a:prstGeom>
        </p:spPr>
        <p:txBody>
          <a:bodyPr lIns="18516" tIns="18516" rIns="18516" bIns="18516" anchor="t"/>
          <a:lstStyle>
            <a:lvl1pPr defTabSz="457199">
              <a:lnSpc>
                <a:spcPct val="100000"/>
              </a:lnSpc>
              <a:defRPr b="1" sz="3000">
                <a:latin typeface="Arial"/>
                <a:ea typeface="Arial"/>
                <a:cs typeface="Arial"/>
                <a:sym typeface="Arial"/>
              </a:defRPr>
            </a:lvl1pPr>
          </a:lstStyle>
          <a:p>
            <a:pPr/>
            <a:r>
              <a:t>Prefix-tuning: lightweight fine-tuning</a:t>
            </a:r>
          </a:p>
        </p:txBody>
      </p:sp>
      <p:sp>
        <p:nvSpPr>
          <p:cNvPr id="667" name="Prefix-tuning: optimizing continuous prompts for generation. Li et al. 2020"/>
          <p:cNvSpPr txBox="1"/>
          <p:nvPr/>
        </p:nvSpPr>
        <p:spPr>
          <a:xfrm>
            <a:off x="524127" y="6297674"/>
            <a:ext cx="5811739" cy="234417"/>
          </a:xfrm>
          <a:prstGeom prst="rect">
            <a:avLst/>
          </a:prstGeom>
          <a:ln w="3175">
            <a:miter lim="400000"/>
          </a:ln>
          <a:extLst>
            <a:ext uri="{C572A759-6A51-4108-AA02-DFA0A04FC94B}">
              <ma14:wrappingTextBoxFlag xmlns:ma14="http://schemas.microsoft.com/office/mac/drawingml/2011/main" val="1"/>
            </a:ext>
          </a:extLst>
        </p:spPr>
        <p:txBody>
          <a:bodyPr wrap="none" lIns="18516" tIns="18516" rIns="18516" bIns="18516">
            <a:spAutoFit/>
          </a:bodyPr>
          <a:lstStyle>
            <a:lvl1pPr>
              <a:defRPr>
                <a:latin typeface="Arial"/>
                <a:ea typeface="Arial"/>
                <a:cs typeface="Arial"/>
                <a:sym typeface="Arial"/>
              </a:defRPr>
            </a:lvl1pPr>
          </a:lstStyle>
          <a:p>
            <a:pPr/>
            <a:r>
              <a:t>Prefix-tuning: optimizing continuous prompts for generation. Li et al. 2020</a:t>
            </a:r>
          </a:p>
        </p:txBody>
      </p:sp>
      <p:pic>
        <p:nvPicPr>
          <p:cNvPr id="668" name="Image" descr="Image"/>
          <p:cNvPicPr>
            <a:picLocks noChangeAspect="1"/>
          </p:cNvPicPr>
          <p:nvPr/>
        </p:nvPicPr>
        <p:blipFill>
          <a:blip r:embed="rId3">
            <a:extLst/>
          </a:blip>
          <a:stretch>
            <a:fillRect/>
          </a:stretch>
        </p:blipFill>
        <p:spPr>
          <a:xfrm>
            <a:off x="7455243" y="2060832"/>
            <a:ext cx="4000501" cy="3060701"/>
          </a:xfrm>
          <a:prstGeom prst="rect">
            <a:avLst/>
          </a:prstGeom>
          <a:ln w="12700">
            <a:miter lim="400000"/>
          </a:ln>
        </p:spPr>
      </p:pic>
    </p:spTree>
  </p:cSld>
  <p:clrMapOvr>
    <a:masterClrMapping/>
  </p:clrMapOvr>
  <p:transition xmlns:p14="http://schemas.microsoft.com/office/powerpoint/2010/main" spd="med" advClick="1"/>
</p:sld>
</file>

<file path=ppt/slides/slide7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2" name="Using multiple unanswered prompts for an input at inference time to make predictions…"/>
          <p:cNvSpPr txBox="1"/>
          <p:nvPr>
            <p:ph type="body" idx="4294967295"/>
          </p:nvPr>
        </p:nvSpPr>
        <p:spPr>
          <a:xfrm>
            <a:off x="839282" y="1860485"/>
            <a:ext cx="7579150" cy="4420580"/>
          </a:xfrm>
          <a:prstGeom prst="rect">
            <a:avLst/>
          </a:prstGeom>
        </p:spPr>
        <p:txBody>
          <a:bodyPr lIns="18516" tIns="18516" rIns="18516" bIns="18516"/>
          <a:lstStyle/>
          <a:p>
            <a:pPr defTabSz="457200">
              <a:lnSpc>
                <a:spcPct val="100000"/>
              </a:lnSpc>
              <a:spcBef>
                <a:spcPts val="0"/>
              </a:spcBef>
              <a:buFontTx/>
              <a:defRPr sz="2000">
                <a:solidFill>
                  <a:schemeClr val="accent1"/>
                </a:solidFill>
                <a:latin typeface="Arial"/>
                <a:ea typeface="Arial"/>
                <a:cs typeface="Arial"/>
                <a:sym typeface="Arial"/>
              </a:defRPr>
            </a:pPr>
            <a:r>
              <a:t>Using multiple unanswered prompts for an input at inference time to make predictions</a:t>
            </a:r>
          </a:p>
          <a:p>
            <a:pPr defTabSz="457200">
              <a:lnSpc>
                <a:spcPct val="100000"/>
              </a:lnSpc>
              <a:spcBef>
                <a:spcPts val="0"/>
              </a:spcBef>
              <a:buFontTx/>
              <a:defRPr sz="2000">
                <a:solidFill>
                  <a:schemeClr val="accent1"/>
                </a:solidFill>
                <a:latin typeface="Arial"/>
                <a:ea typeface="Arial"/>
                <a:cs typeface="Arial"/>
                <a:sym typeface="Arial"/>
              </a:defRPr>
            </a:pPr>
          </a:p>
          <a:p>
            <a:pPr defTabSz="457200">
              <a:lnSpc>
                <a:spcPct val="100000"/>
              </a:lnSpc>
              <a:spcBef>
                <a:spcPts val="0"/>
              </a:spcBef>
              <a:buFontTx/>
              <a:defRPr sz="2000">
                <a:solidFill>
                  <a:schemeClr val="accent1"/>
                </a:solidFill>
                <a:latin typeface="Arial"/>
                <a:ea typeface="Arial"/>
                <a:cs typeface="Arial"/>
                <a:sym typeface="Arial"/>
              </a:defRPr>
            </a:pPr>
            <a:r>
              <a:t>How to ensemble the prediction:</a:t>
            </a:r>
          </a:p>
          <a:p>
            <a:pPr lvl="1" marL="457200" indent="-228600" defTabSz="457200">
              <a:lnSpc>
                <a:spcPct val="100000"/>
              </a:lnSpc>
              <a:spcBef>
                <a:spcPts val="0"/>
              </a:spcBef>
              <a:buFontTx/>
              <a:defRPr sz="2000">
                <a:solidFill>
                  <a:schemeClr val="accent1"/>
                </a:solidFill>
                <a:latin typeface="Arial"/>
                <a:ea typeface="Arial"/>
                <a:cs typeface="Arial"/>
                <a:sym typeface="Arial"/>
              </a:defRPr>
            </a:pPr>
            <a:r>
              <a:t>Uniform averaging</a:t>
            </a:r>
          </a:p>
          <a:p>
            <a:pPr lvl="1" marL="457200" indent="-228600" defTabSz="457200">
              <a:lnSpc>
                <a:spcPct val="100000"/>
              </a:lnSpc>
              <a:spcBef>
                <a:spcPts val="0"/>
              </a:spcBef>
              <a:buFontTx/>
              <a:defRPr sz="2000">
                <a:solidFill>
                  <a:schemeClr val="accent1"/>
                </a:solidFill>
                <a:latin typeface="Arial"/>
                <a:ea typeface="Arial"/>
                <a:cs typeface="Arial"/>
                <a:sym typeface="Arial"/>
              </a:defRPr>
            </a:pPr>
            <a:r>
              <a:t>Weighted averaging</a:t>
            </a:r>
          </a:p>
          <a:p>
            <a:pPr lvl="1" marL="457200" indent="-228600" defTabSz="457200">
              <a:lnSpc>
                <a:spcPct val="100000"/>
              </a:lnSpc>
              <a:spcBef>
                <a:spcPts val="0"/>
              </a:spcBef>
              <a:buFontTx/>
              <a:defRPr sz="2000">
                <a:solidFill>
                  <a:schemeClr val="accent1"/>
                </a:solidFill>
                <a:latin typeface="Arial"/>
                <a:ea typeface="Arial"/>
                <a:cs typeface="Arial"/>
                <a:sym typeface="Arial"/>
              </a:defRPr>
            </a:pPr>
            <a:r>
              <a:t>Majority voting</a:t>
            </a:r>
          </a:p>
        </p:txBody>
      </p:sp>
      <p:sp>
        <p:nvSpPr>
          <p:cNvPr id="673" name="Prompt ensemble"/>
          <p:cNvSpPr txBox="1"/>
          <p:nvPr>
            <p:ph type="title" idx="4294967295"/>
          </p:nvPr>
        </p:nvSpPr>
        <p:spPr>
          <a:xfrm>
            <a:off x="904784" y="714706"/>
            <a:ext cx="10883549" cy="895073"/>
          </a:xfrm>
          <a:prstGeom prst="rect">
            <a:avLst/>
          </a:prstGeom>
        </p:spPr>
        <p:txBody>
          <a:bodyPr lIns="18516" tIns="18516" rIns="18516" bIns="18516" anchor="t"/>
          <a:lstStyle>
            <a:lvl1pPr defTabSz="457199">
              <a:lnSpc>
                <a:spcPct val="100000"/>
              </a:lnSpc>
              <a:defRPr b="1" sz="3000">
                <a:latin typeface="Arial"/>
                <a:ea typeface="Arial"/>
                <a:cs typeface="Arial"/>
                <a:sym typeface="Arial"/>
              </a:defRPr>
            </a:lvl1pPr>
          </a:lstStyle>
          <a:p>
            <a:pPr/>
            <a:r>
              <a:t>Prompt ensemble</a:t>
            </a:r>
          </a:p>
        </p:txBody>
      </p:sp>
      <p:sp>
        <p:nvSpPr>
          <p:cNvPr id="674" name="Making pre-trained language models better few-shot learners. Gao et al. 2020"/>
          <p:cNvSpPr txBox="1"/>
          <p:nvPr/>
        </p:nvSpPr>
        <p:spPr>
          <a:xfrm>
            <a:off x="524127" y="6297674"/>
            <a:ext cx="6167599" cy="234417"/>
          </a:xfrm>
          <a:prstGeom prst="rect">
            <a:avLst/>
          </a:prstGeom>
          <a:ln w="3175">
            <a:miter lim="400000"/>
          </a:ln>
          <a:extLst>
            <a:ext uri="{C572A759-6A51-4108-AA02-DFA0A04FC94B}">
              <ma14:wrappingTextBoxFlag xmlns:ma14="http://schemas.microsoft.com/office/mac/drawingml/2011/main" val="1"/>
            </a:ext>
          </a:extLst>
        </p:spPr>
        <p:txBody>
          <a:bodyPr wrap="none" lIns="18516" tIns="18516" rIns="18516" bIns="18516">
            <a:spAutoFit/>
          </a:bodyPr>
          <a:lstStyle>
            <a:lvl1pPr>
              <a:defRPr>
                <a:latin typeface="Arial"/>
                <a:ea typeface="Arial"/>
                <a:cs typeface="Arial"/>
                <a:sym typeface="Arial"/>
              </a:defRPr>
            </a:lvl1pPr>
          </a:lstStyle>
          <a:p>
            <a:pPr/>
            <a:r>
              <a:t>Making pre-trained language models better few-shot learners. Gao et al. 2020</a:t>
            </a:r>
          </a:p>
        </p:txBody>
      </p:sp>
      <p:pic>
        <p:nvPicPr>
          <p:cNvPr id="675" name="Image" descr="Image"/>
          <p:cNvPicPr>
            <a:picLocks noChangeAspect="1"/>
          </p:cNvPicPr>
          <p:nvPr/>
        </p:nvPicPr>
        <p:blipFill>
          <a:blip r:embed="rId3">
            <a:extLst/>
          </a:blip>
          <a:stretch>
            <a:fillRect/>
          </a:stretch>
        </p:blipFill>
        <p:spPr>
          <a:xfrm>
            <a:off x="5783991" y="2914867"/>
            <a:ext cx="4886336" cy="2311815"/>
          </a:xfrm>
          <a:prstGeom prst="rect">
            <a:avLst/>
          </a:prstGeom>
          <a:ln w="12700">
            <a:miter lim="400000"/>
          </a:ln>
        </p:spPr>
      </p:pic>
    </p:spTree>
  </p:cSld>
  <p:clrMapOvr>
    <a:masterClrMapping/>
  </p:clrMapOvr>
  <p:transition xmlns:p14="http://schemas.microsoft.com/office/powerpoint/2010/main" spd="med" advClick="1"/>
</p:sld>
</file>

<file path=ppt/slides/slide7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9" name="Providing a few additional answer prompts that can be used to demonstrate how the language model could provide the answer to the actual prompt instatiated with the input"/>
          <p:cNvSpPr txBox="1"/>
          <p:nvPr>
            <p:ph type="body" idx="4294967295"/>
          </p:nvPr>
        </p:nvSpPr>
        <p:spPr>
          <a:xfrm>
            <a:off x="839282" y="1860485"/>
            <a:ext cx="9697296" cy="4420580"/>
          </a:xfrm>
          <a:prstGeom prst="rect">
            <a:avLst/>
          </a:prstGeom>
        </p:spPr>
        <p:txBody>
          <a:bodyPr lIns="18516" tIns="18516" rIns="18516" bIns="18516"/>
          <a:lstStyle>
            <a:lvl1pPr defTabSz="457200">
              <a:lnSpc>
                <a:spcPct val="100000"/>
              </a:lnSpc>
              <a:spcBef>
                <a:spcPts val="0"/>
              </a:spcBef>
              <a:buFontTx/>
              <a:defRPr sz="2000">
                <a:solidFill>
                  <a:schemeClr val="accent1"/>
                </a:solidFill>
                <a:latin typeface="Arial"/>
                <a:ea typeface="Arial"/>
                <a:cs typeface="Arial"/>
                <a:sym typeface="Arial"/>
              </a:defRPr>
            </a:lvl1pPr>
          </a:lstStyle>
          <a:p>
            <a:pPr/>
            <a:r>
              <a:t>Providing a few additional answer prompts that can be used to demonstrate how the language model could provide the answer to the actual prompt instatiated with the input</a:t>
            </a:r>
          </a:p>
        </p:txBody>
      </p:sp>
      <p:sp>
        <p:nvSpPr>
          <p:cNvPr id="680" name="Prompt augmentation"/>
          <p:cNvSpPr txBox="1"/>
          <p:nvPr>
            <p:ph type="title" idx="4294967295"/>
          </p:nvPr>
        </p:nvSpPr>
        <p:spPr>
          <a:xfrm>
            <a:off x="904784" y="714706"/>
            <a:ext cx="10883549" cy="895073"/>
          </a:xfrm>
          <a:prstGeom prst="rect">
            <a:avLst/>
          </a:prstGeom>
        </p:spPr>
        <p:txBody>
          <a:bodyPr lIns="18516" tIns="18516" rIns="18516" bIns="18516" anchor="t"/>
          <a:lstStyle>
            <a:lvl1pPr defTabSz="457199">
              <a:lnSpc>
                <a:spcPct val="100000"/>
              </a:lnSpc>
              <a:defRPr b="1" sz="3000">
                <a:latin typeface="Arial"/>
                <a:ea typeface="Arial"/>
                <a:cs typeface="Arial"/>
                <a:sym typeface="Arial"/>
              </a:defRPr>
            </a:lvl1pPr>
          </a:lstStyle>
          <a:p>
            <a:pPr/>
            <a:r>
              <a:t>Prompt augmentation</a:t>
            </a:r>
          </a:p>
        </p:txBody>
      </p:sp>
      <p:sp>
        <p:nvSpPr>
          <p:cNvPr id="681" name="Making pre-trained language models better few-shot learners. Gao et al. 2020"/>
          <p:cNvSpPr txBox="1"/>
          <p:nvPr/>
        </p:nvSpPr>
        <p:spPr>
          <a:xfrm>
            <a:off x="524127" y="6297674"/>
            <a:ext cx="6167599" cy="234417"/>
          </a:xfrm>
          <a:prstGeom prst="rect">
            <a:avLst/>
          </a:prstGeom>
          <a:ln w="3175">
            <a:miter lim="400000"/>
          </a:ln>
          <a:extLst>
            <a:ext uri="{C572A759-6A51-4108-AA02-DFA0A04FC94B}">
              <ma14:wrappingTextBoxFlag xmlns:ma14="http://schemas.microsoft.com/office/mac/drawingml/2011/main" val="1"/>
            </a:ext>
          </a:extLst>
        </p:spPr>
        <p:txBody>
          <a:bodyPr wrap="none" lIns="18516" tIns="18516" rIns="18516" bIns="18516">
            <a:spAutoFit/>
          </a:bodyPr>
          <a:lstStyle>
            <a:lvl1pPr>
              <a:defRPr>
                <a:latin typeface="Arial"/>
                <a:ea typeface="Arial"/>
                <a:cs typeface="Arial"/>
                <a:sym typeface="Arial"/>
              </a:defRPr>
            </a:lvl1pPr>
          </a:lstStyle>
          <a:p>
            <a:pPr/>
            <a:r>
              <a:t>Making pre-trained language models better few-shot learners. Gao et al. 2020</a:t>
            </a:r>
          </a:p>
        </p:txBody>
      </p:sp>
      <p:pic>
        <p:nvPicPr>
          <p:cNvPr id="682" name="Image" descr="Image"/>
          <p:cNvPicPr>
            <a:picLocks noChangeAspect="1"/>
          </p:cNvPicPr>
          <p:nvPr/>
        </p:nvPicPr>
        <p:blipFill>
          <a:blip r:embed="rId3">
            <a:extLst/>
          </a:blip>
          <a:stretch>
            <a:fillRect/>
          </a:stretch>
        </p:blipFill>
        <p:spPr>
          <a:xfrm>
            <a:off x="2567670" y="2943436"/>
            <a:ext cx="7056660" cy="2595554"/>
          </a:xfrm>
          <a:prstGeom prst="rect">
            <a:avLst/>
          </a:prstGeom>
          <a:ln w="12700">
            <a:miter lim="400000"/>
          </a:ln>
        </p:spPr>
      </p:pic>
    </p:spTree>
  </p:cSld>
  <p:clrMapOvr>
    <a:masterClrMapping/>
  </p:clrMapOvr>
  <p:transition xmlns:p14="http://schemas.microsoft.com/office/powerpoint/2010/main" spd="med" advClick="1"/>
</p:sld>
</file>

<file path=ppt/slides/slide7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6" name="With appropriate prompts, few shot learning can be achieved"/>
          <p:cNvSpPr txBox="1"/>
          <p:nvPr>
            <p:ph type="body" sz="quarter" idx="4294967295"/>
          </p:nvPr>
        </p:nvSpPr>
        <p:spPr>
          <a:xfrm>
            <a:off x="839282" y="1860485"/>
            <a:ext cx="9492577" cy="529559"/>
          </a:xfrm>
          <a:prstGeom prst="rect">
            <a:avLst/>
          </a:prstGeom>
        </p:spPr>
        <p:txBody>
          <a:bodyPr lIns="18516" tIns="18516" rIns="18516" bIns="18516"/>
          <a:lstStyle>
            <a:lvl1pPr defTabSz="457200">
              <a:lnSpc>
                <a:spcPct val="100000"/>
              </a:lnSpc>
              <a:spcBef>
                <a:spcPts val="0"/>
              </a:spcBef>
              <a:buFontTx/>
              <a:defRPr sz="2000">
                <a:solidFill>
                  <a:schemeClr val="accent1"/>
                </a:solidFill>
                <a:latin typeface="Arial"/>
                <a:ea typeface="Arial"/>
                <a:cs typeface="Arial"/>
                <a:sym typeface="Arial"/>
              </a:defRPr>
            </a:lvl1pPr>
          </a:lstStyle>
          <a:p>
            <a:pPr/>
            <a:r>
              <a:t>With appropriate prompts, few shot learning can be achieved</a:t>
            </a:r>
          </a:p>
        </p:txBody>
      </p:sp>
      <p:sp>
        <p:nvSpPr>
          <p:cNvPr id="687" name="Prompting performance"/>
          <p:cNvSpPr txBox="1"/>
          <p:nvPr>
            <p:ph type="title" idx="4294967295"/>
          </p:nvPr>
        </p:nvSpPr>
        <p:spPr>
          <a:xfrm>
            <a:off x="904784" y="714706"/>
            <a:ext cx="10883549" cy="895073"/>
          </a:xfrm>
          <a:prstGeom prst="rect">
            <a:avLst/>
          </a:prstGeom>
        </p:spPr>
        <p:txBody>
          <a:bodyPr lIns="18516" tIns="18516" rIns="18516" bIns="18516" anchor="t"/>
          <a:lstStyle>
            <a:lvl1pPr defTabSz="457199">
              <a:lnSpc>
                <a:spcPct val="100000"/>
              </a:lnSpc>
              <a:defRPr b="1" sz="3000">
                <a:latin typeface="Arial"/>
                <a:ea typeface="Arial"/>
                <a:cs typeface="Arial"/>
                <a:sym typeface="Arial"/>
              </a:defRPr>
            </a:lvl1pPr>
          </a:lstStyle>
          <a:p>
            <a:pPr/>
            <a:r>
              <a:t>Prompting performance</a:t>
            </a:r>
          </a:p>
        </p:txBody>
      </p:sp>
      <p:sp>
        <p:nvSpPr>
          <p:cNvPr id="688" name="Making pre-trained language models better few-shot learners. Gao et al. 2020"/>
          <p:cNvSpPr txBox="1"/>
          <p:nvPr/>
        </p:nvSpPr>
        <p:spPr>
          <a:xfrm>
            <a:off x="524127" y="6297674"/>
            <a:ext cx="6167599" cy="234417"/>
          </a:xfrm>
          <a:prstGeom prst="rect">
            <a:avLst/>
          </a:prstGeom>
          <a:ln w="3175">
            <a:miter lim="400000"/>
          </a:ln>
          <a:extLst>
            <a:ext uri="{C572A759-6A51-4108-AA02-DFA0A04FC94B}">
              <ma14:wrappingTextBoxFlag xmlns:ma14="http://schemas.microsoft.com/office/mac/drawingml/2011/main" val="1"/>
            </a:ext>
          </a:extLst>
        </p:spPr>
        <p:txBody>
          <a:bodyPr wrap="none" lIns="18516" tIns="18516" rIns="18516" bIns="18516">
            <a:spAutoFit/>
          </a:bodyPr>
          <a:lstStyle>
            <a:lvl1pPr>
              <a:defRPr>
                <a:latin typeface="Arial"/>
                <a:ea typeface="Arial"/>
                <a:cs typeface="Arial"/>
                <a:sym typeface="Arial"/>
              </a:defRPr>
            </a:lvl1pPr>
          </a:lstStyle>
          <a:p>
            <a:pPr/>
            <a:r>
              <a:t>Making pre-trained language models better few-shot learners. Gao et al. 2020</a:t>
            </a:r>
          </a:p>
        </p:txBody>
      </p:sp>
      <p:pic>
        <p:nvPicPr>
          <p:cNvPr id="689" name="Image" descr="Image"/>
          <p:cNvPicPr>
            <a:picLocks noChangeAspect="1"/>
          </p:cNvPicPr>
          <p:nvPr/>
        </p:nvPicPr>
        <p:blipFill>
          <a:blip r:embed="rId3">
            <a:extLst/>
          </a:blip>
          <a:stretch>
            <a:fillRect/>
          </a:stretch>
        </p:blipFill>
        <p:spPr>
          <a:xfrm>
            <a:off x="2109572" y="2410069"/>
            <a:ext cx="6301993" cy="3523506"/>
          </a:xfrm>
          <a:prstGeom prst="rect">
            <a:avLst/>
          </a:prstGeom>
          <a:ln w="12700">
            <a:miter lim="400000"/>
          </a:ln>
        </p:spPr>
      </p:pic>
    </p:spTree>
  </p:cSld>
  <p:clrMapOvr>
    <a:masterClrMapping/>
  </p:clrMapOvr>
  <p:transition xmlns:p14="http://schemas.microsoft.com/office/powerpoint/2010/main" spd="med" advClick="1"/>
</p:sld>
</file>

<file path=ppt/slides/slide7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3" name="GPT-3 is a very powerful generation tool, however, the quality of generated sentences still vary…"/>
          <p:cNvSpPr txBox="1"/>
          <p:nvPr>
            <p:ph type="body" sz="half" idx="4294967295"/>
          </p:nvPr>
        </p:nvSpPr>
        <p:spPr>
          <a:xfrm>
            <a:off x="839282" y="1860485"/>
            <a:ext cx="5997147" cy="4420580"/>
          </a:xfrm>
          <a:prstGeom prst="rect">
            <a:avLst/>
          </a:prstGeom>
        </p:spPr>
        <p:txBody>
          <a:bodyPr lIns="18516" tIns="18516" rIns="18516" bIns="18516"/>
          <a:lstStyle/>
          <a:p>
            <a:pPr defTabSz="457200">
              <a:lnSpc>
                <a:spcPct val="100000"/>
              </a:lnSpc>
              <a:spcBef>
                <a:spcPts val="0"/>
              </a:spcBef>
              <a:buFontTx/>
              <a:defRPr sz="2000">
                <a:solidFill>
                  <a:schemeClr val="accent1"/>
                </a:solidFill>
                <a:latin typeface="Arial"/>
                <a:ea typeface="Arial"/>
                <a:cs typeface="Arial"/>
                <a:sym typeface="Arial"/>
              </a:defRPr>
            </a:pPr>
            <a:r>
              <a:t>GPT-3 is a very powerful generation tool, however, the quality of generated sentences still vary </a:t>
            </a:r>
          </a:p>
          <a:p>
            <a:pPr defTabSz="457200">
              <a:lnSpc>
                <a:spcPct val="100000"/>
              </a:lnSpc>
              <a:spcBef>
                <a:spcPts val="0"/>
              </a:spcBef>
              <a:buFontTx/>
              <a:defRPr sz="2000">
                <a:solidFill>
                  <a:schemeClr val="accent1"/>
                </a:solidFill>
                <a:latin typeface="Arial"/>
                <a:ea typeface="Arial"/>
                <a:cs typeface="Arial"/>
                <a:sym typeface="Arial"/>
              </a:defRPr>
            </a:pPr>
          </a:p>
          <a:p>
            <a:pPr defTabSz="457200">
              <a:lnSpc>
                <a:spcPct val="100000"/>
              </a:lnSpc>
              <a:spcBef>
                <a:spcPts val="0"/>
              </a:spcBef>
              <a:buFontTx/>
              <a:defRPr sz="2000">
                <a:solidFill>
                  <a:schemeClr val="accent1"/>
                </a:solidFill>
                <a:latin typeface="Arial"/>
                <a:ea typeface="Arial"/>
                <a:cs typeface="Arial"/>
                <a:sym typeface="Arial"/>
              </a:defRPr>
            </a:pPr>
          </a:p>
          <a:p>
            <a:pPr defTabSz="457200">
              <a:lnSpc>
                <a:spcPct val="100000"/>
              </a:lnSpc>
              <a:spcBef>
                <a:spcPts val="0"/>
              </a:spcBef>
              <a:buFontTx/>
              <a:defRPr sz="2000">
                <a:solidFill>
                  <a:schemeClr val="accent1"/>
                </a:solidFill>
                <a:latin typeface="Arial"/>
                <a:ea typeface="Arial"/>
                <a:cs typeface="Arial"/>
                <a:sym typeface="Arial"/>
              </a:defRPr>
            </a:pPr>
            <a:r>
              <a:t>Traditional generation task optimizes the conditional probability of the generated text:</a:t>
            </a:r>
          </a:p>
          <a:p>
            <a:pPr defTabSz="457200">
              <a:lnSpc>
                <a:spcPct val="100000"/>
              </a:lnSpc>
              <a:spcBef>
                <a:spcPts val="0"/>
              </a:spcBef>
              <a:buFontTx/>
              <a:defRPr sz="2000">
                <a:solidFill>
                  <a:schemeClr val="accent1"/>
                </a:solidFill>
                <a:latin typeface="Arial"/>
                <a:ea typeface="Arial"/>
                <a:cs typeface="Arial"/>
                <a:sym typeface="Arial"/>
              </a:defRPr>
            </a:pPr>
          </a:p>
          <a:p>
            <a:pPr defTabSz="457200">
              <a:lnSpc>
                <a:spcPct val="100000"/>
              </a:lnSpc>
              <a:spcBef>
                <a:spcPts val="0"/>
              </a:spcBef>
              <a:buFontTx/>
              <a:defRPr sz="2000">
                <a:solidFill>
                  <a:schemeClr val="accent1"/>
                </a:solidFill>
                <a:latin typeface="Arial"/>
                <a:ea typeface="Arial"/>
                <a:cs typeface="Arial"/>
                <a:sym typeface="Arial"/>
              </a:defRPr>
            </a:pPr>
          </a:p>
          <a:p>
            <a:pPr defTabSz="457200">
              <a:lnSpc>
                <a:spcPct val="100000"/>
              </a:lnSpc>
              <a:spcBef>
                <a:spcPts val="0"/>
              </a:spcBef>
              <a:buFontTx/>
              <a:defRPr sz="2000">
                <a:solidFill>
                  <a:schemeClr val="accent1"/>
                </a:solidFill>
                <a:latin typeface="Arial"/>
                <a:ea typeface="Arial"/>
                <a:cs typeface="Arial"/>
                <a:sym typeface="Arial"/>
              </a:defRPr>
            </a:pPr>
            <a:r>
              <a:t>To control the quality of the generated text, we can apply inverse prompts:</a:t>
            </a:r>
          </a:p>
        </p:txBody>
      </p:sp>
      <p:sp>
        <p:nvSpPr>
          <p:cNvPr id="694" name="Controlling the generation quality of prompt based generation"/>
          <p:cNvSpPr txBox="1"/>
          <p:nvPr>
            <p:ph type="title" idx="4294967295"/>
          </p:nvPr>
        </p:nvSpPr>
        <p:spPr>
          <a:xfrm>
            <a:off x="904784" y="714706"/>
            <a:ext cx="10883549" cy="895073"/>
          </a:xfrm>
          <a:prstGeom prst="rect">
            <a:avLst/>
          </a:prstGeom>
        </p:spPr>
        <p:txBody>
          <a:bodyPr lIns="18516" tIns="18516" rIns="18516" bIns="18516" anchor="t"/>
          <a:lstStyle>
            <a:lvl1pPr defTabSz="457199">
              <a:lnSpc>
                <a:spcPct val="100000"/>
              </a:lnSpc>
              <a:defRPr b="1" sz="3000">
                <a:latin typeface="Arial"/>
                <a:ea typeface="Arial"/>
                <a:cs typeface="Arial"/>
                <a:sym typeface="Arial"/>
              </a:defRPr>
            </a:lvl1pPr>
          </a:lstStyle>
          <a:p>
            <a:pPr/>
            <a:r>
              <a:t>Controlling the generation quality of prompt based generation</a:t>
            </a:r>
          </a:p>
        </p:txBody>
      </p:sp>
      <p:sp>
        <p:nvSpPr>
          <p:cNvPr id="695" name="Controllable Generation from Pre-trained Language Models via Inverse Prompting. Zou et al. 2021"/>
          <p:cNvSpPr txBox="1"/>
          <p:nvPr/>
        </p:nvSpPr>
        <p:spPr>
          <a:xfrm>
            <a:off x="524127" y="6297674"/>
            <a:ext cx="7778477" cy="234417"/>
          </a:xfrm>
          <a:prstGeom prst="rect">
            <a:avLst/>
          </a:prstGeom>
          <a:ln w="3175">
            <a:miter lim="400000"/>
          </a:ln>
          <a:extLst>
            <a:ext uri="{C572A759-6A51-4108-AA02-DFA0A04FC94B}">
              <ma14:wrappingTextBoxFlag xmlns:ma14="http://schemas.microsoft.com/office/mac/drawingml/2011/main" val="1"/>
            </a:ext>
          </a:extLst>
        </p:spPr>
        <p:txBody>
          <a:bodyPr wrap="none" lIns="18516" tIns="18516" rIns="18516" bIns="18516">
            <a:spAutoFit/>
          </a:bodyPr>
          <a:lstStyle>
            <a:lvl1pPr>
              <a:defRPr>
                <a:latin typeface="Arial"/>
                <a:ea typeface="Arial"/>
                <a:cs typeface="Arial"/>
                <a:sym typeface="Arial"/>
              </a:defRPr>
            </a:lvl1pPr>
          </a:lstStyle>
          <a:p>
            <a:pPr/>
            <a:r>
              <a:t>Controllable Generation from Pre-trained Language Models via Inverse Prompting. Zou et al. 2021</a:t>
            </a:r>
          </a:p>
        </p:txBody>
      </p:sp>
      <p:pic>
        <p:nvPicPr>
          <p:cNvPr id="696" name="Image" descr="Image"/>
          <p:cNvPicPr>
            <a:picLocks noChangeAspect="1"/>
          </p:cNvPicPr>
          <p:nvPr/>
        </p:nvPicPr>
        <p:blipFill>
          <a:blip r:embed="rId3">
            <a:extLst/>
          </a:blip>
          <a:stretch>
            <a:fillRect/>
          </a:stretch>
        </p:blipFill>
        <p:spPr>
          <a:xfrm>
            <a:off x="7332368" y="1718390"/>
            <a:ext cx="3923001" cy="4055122"/>
          </a:xfrm>
          <a:prstGeom prst="rect">
            <a:avLst/>
          </a:prstGeom>
          <a:ln w="12700">
            <a:miter lim="400000"/>
          </a:ln>
        </p:spPr>
      </p:pic>
      <p:pic>
        <p:nvPicPr>
          <p:cNvPr id="697" name="Image" descr="Image"/>
          <p:cNvPicPr>
            <a:picLocks noChangeAspect="1"/>
          </p:cNvPicPr>
          <p:nvPr/>
        </p:nvPicPr>
        <p:blipFill>
          <a:blip r:embed="rId4">
            <a:extLst/>
          </a:blip>
          <a:stretch>
            <a:fillRect/>
          </a:stretch>
        </p:blipFill>
        <p:spPr>
          <a:xfrm>
            <a:off x="3454515" y="5085320"/>
            <a:ext cx="1917701" cy="533401"/>
          </a:xfrm>
          <a:prstGeom prst="rect">
            <a:avLst/>
          </a:prstGeom>
          <a:ln w="12700">
            <a:miter lim="400000"/>
          </a:ln>
        </p:spPr>
      </p:pic>
    </p:spTree>
  </p:cSld>
  <p:clrMapOvr>
    <a:masterClrMapping/>
  </p:clrMapOvr>
  <p:transition xmlns:p14="http://schemas.microsoft.com/office/powerpoint/2010/main" spd="med" advClick="1"/>
</p:sld>
</file>

<file path=ppt/slides/slide7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1" name="Controlling the generation quality of prompt based generation"/>
          <p:cNvSpPr txBox="1"/>
          <p:nvPr>
            <p:ph type="title" idx="4294967295"/>
          </p:nvPr>
        </p:nvSpPr>
        <p:spPr>
          <a:xfrm>
            <a:off x="904784" y="714706"/>
            <a:ext cx="10883549" cy="895073"/>
          </a:xfrm>
          <a:prstGeom prst="rect">
            <a:avLst/>
          </a:prstGeom>
        </p:spPr>
        <p:txBody>
          <a:bodyPr lIns="18516" tIns="18516" rIns="18516" bIns="18516" anchor="t"/>
          <a:lstStyle>
            <a:lvl1pPr defTabSz="457199">
              <a:lnSpc>
                <a:spcPct val="100000"/>
              </a:lnSpc>
              <a:defRPr b="1" sz="3000">
                <a:latin typeface="Arial"/>
                <a:ea typeface="Arial"/>
                <a:cs typeface="Arial"/>
                <a:sym typeface="Arial"/>
              </a:defRPr>
            </a:lvl1pPr>
          </a:lstStyle>
          <a:p>
            <a:pPr/>
            <a:r>
              <a:t>Controlling the generation quality of prompt based generation</a:t>
            </a:r>
          </a:p>
        </p:txBody>
      </p:sp>
      <p:sp>
        <p:nvSpPr>
          <p:cNvPr id="702" name="Controllable Generation from Pre-trained Language Models via Inverse Prompting. Zou et al. 2021"/>
          <p:cNvSpPr txBox="1"/>
          <p:nvPr/>
        </p:nvSpPr>
        <p:spPr>
          <a:xfrm>
            <a:off x="524127" y="6297674"/>
            <a:ext cx="7778477" cy="234417"/>
          </a:xfrm>
          <a:prstGeom prst="rect">
            <a:avLst/>
          </a:prstGeom>
          <a:ln w="3175">
            <a:miter lim="400000"/>
          </a:ln>
          <a:extLst>
            <a:ext uri="{C572A759-6A51-4108-AA02-DFA0A04FC94B}">
              <ma14:wrappingTextBoxFlag xmlns:ma14="http://schemas.microsoft.com/office/mac/drawingml/2011/main" val="1"/>
            </a:ext>
          </a:extLst>
        </p:spPr>
        <p:txBody>
          <a:bodyPr wrap="none" lIns="18516" tIns="18516" rIns="18516" bIns="18516">
            <a:spAutoFit/>
          </a:bodyPr>
          <a:lstStyle>
            <a:lvl1pPr>
              <a:defRPr>
                <a:latin typeface="Arial"/>
                <a:ea typeface="Arial"/>
                <a:cs typeface="Arial"/>
                <a:sym typeface="Arial"/>
              </a:defRPr>
            </a:lvl1pPr>
          </a:lstStyle>
          <a:p>
            <a:pPr/>
            <a:r>
              <a:t>Controllable Generation from Pre-trained Language Models via Inverse Prompting. Zou et al. 2021</a:t>
            </a:r>
          </a:p>
        </p:txBody>
      </p:sp>
      <p:pic>
        <p:nvPicPr>
          <p:cNvPr id="703" name="Image" descr="Image"/>
          <p:cNvPicPr>
            <a:picLocks noChangeAspect="1"/>
          </p:cNvPicPr>
          <p:nvPr/>
        </p:nvPicPr>
        <p:blipFill>
          <a:blip r:embed="rId3">
            <a:extLst/>
          </a:blip>
          <a:stretch>
            <a:fillRect/>
          </a:stretch>
        </p:blipFill>
        <p:spPr>
          <a:xfrm>
            <a:off x="6857141" y="2290026"/>
            <a:ext cx="4826001" cy="3327401"/>
          </a:xfrm>
          <a:prstGeom prst="rect">
            <a:avLst/>
          </a:prstGeom>
          <a:ln w="12700">
            <a:miter lim="400000"/>
          </a:ln>
        </p:spPr>
      </p:pic>
      <p:sp>
        <p:nvSpPr>
          <p:cNvPr id="704" name="GPT-3 is a very powerful generation tool, however, the quality of generated sentences still vary…"/>
          <p:cNvSpPr txBox="1"/>
          <p:nvPr>
            <p:ph type="body" sz="half" idx="4294967295"/>
          </p:nvPr>
        </p:nvSpPr>
        <p:spPr>
          <a:xfrm>
            <a:off x="839282" y="1860485"/>
            <a:ext cx="5997147" cy="4420580"/>
          </a:xfrm>
          <a:prstGeom prst="rect">
            <a:avLst/>
          </a:prstGeom>
        </p:spPr>
        <p:txBody>
          <a:bodyPr lIns="18516" tIns="18516" rIns="18516" bIns="18516"/>
          <a:lstStyle/>
          <a:p>
            <a:pPr defTabSz="457200">
              <a:lnSpc>
                <a:spcPct val="100000"/>
              </a:lnSpc>
              <a:spcBef>
                <a:spcPts val="0"/>
              </a:spcBef>
              <a:buFontTx/>
              <a:defRPr sz="2000">
                <a:solidFill>
                  <a:schemeClr val="accent1"/>
                </a:solidFill>
                <a:latin typeface="Arial"/>
                <a:ea typeface="Arial"/>
                <a:cs typeface="Arial"/>
                <a:sym typeface="Arial"/>
              </a:defRPr>
            </a:pPr>
            <a:r>
              <a:t>GPT-3 is a very powerful generation tool, however, the quality of generated sentences still vary </a:t>
            </a:r>
          </a:p>
          <a:p>
            <a:pPr defTabSz="457200">
              <a:lnSpc>
                <a:spcPct val="100000"/>
              </a:lnSpc>
              <a:spcBef>
                <a:spcPts val="0"/>
              </a:spcBef>
              <a:buFontTx/>
              <a:defRPr sz="2000">
                <a:solidFill>
                  <a:schemeClr val="accent1"/>
                </a:solidFill>
                <a:latin typeface="Arial"/>
                <a:ea typeface="Arial"/>
                <a:cs typeface="Arial"/>
                <a:sym typeface="Arial"/>
              </a:defRPr>
            </a:pPr>
          </a:p>
          <a:p>
            <a:pPr defTabSz="457200">
              <a:lnSpc>
                <a:spcPct val="100000"/>
              </a:lnSpc>
              <a:spcBef>
                <a:spcPts val="0"/>
              </a:spcBef>
              <a:buFontTx/>
              <a:defRPr sz="2000">
                <a:solidFill>
                  <a:schemeClr val="accent1"/>
                </a:solidFill>
                <a:latin typeface="Arial"/>
                <a:ea typeface="Arial"/>
                <a:cs typeface="Arial"/>
                <a:sym typeface="Arial"/>
              </a:defRPr>
            </a:pPr>
          </a:p>
          <a:p>
            <a:pPr defTabSz="457200">
              <a:lnSpc>
                <a:spcPct val="100000"/>
              </a:lnSpc>
              <a:spcBef>
                <a:spcPts val="0"/>
              </a:spcBef>
              <a:buFontTx/>
              <a:defRPr sz="2000">
                <a:solidFill>
                  <a:schemeClr val="accent1"/>
                </a:solidFill>
                <a:latin typeface="Arial"/>
                <a:ea typeface="Arial"/>
                <a:cs typeface="Arial"/>
                <a:sym typeface="Arial"/>
              </a:defRPr>
            </a:pPr>
            <a:r>
              <a:t>Traditional generation task optimizes the conditional probability of the generated text:</a:t>
            </a:r>
          </a:p>
          <a:p>
            <a:pPr defTabSz="457200">
              <a:lnSpc>
                <a:spcPct val="100000"/>
              </a:lnSpc>
              <a:spcBef>
                <a:spcPts val="0"/>
              </a:spcBef>
              <a:buFontTx/>
              <a:defRPr sz="2000">
                <a:solidFill>
                  <a:schemeClr val="accent1"/>
                </a:solidFill>
                <a:latin typeface="Arial"/>
                <a:ea typeface="Arial"/>
                <a:cs typeface="Arial"/>
                <a:sym typeface="Arial"/>
              </a:defRPr>
            </a:pPr>
          </a:p>
          <a:p>
            <a:pPr defTabSz="457200">
              <a:lnSpc>
                <a:spcPct val="100000"/>
              </a:lnSpc>
              <a:spcBef>
                <a:spcPts val="0"/>
              </a:spcBef>
              <a:buFontTx/>
              <a:defRPr sz="2000">
                <a:solidFill>
                  <a:schemeClr val="accent1"/>
                </a:solidFill>
                <a:latin typeface="Arial"/>
                <a:ea typeface="Arial"/>
                <a:cs typeface="Arial"/>
                <a:sym typeface="Arial"/>
              </a:defRPr>
            </a:pPr>
          </a:p>
          <a:p>
            <a:pPr defTabSz="457200">
              <a:lnSpc>
                <a:spcPct val="100000"/>
              </a:lnSpc>
              <a:spcBef>
                <a:spcPts val="0"/>
              </a:spcBef>
              <a:buFontTx/>
              <a:defRPr sz="2000">
                <a:solidFill>
                  <a:schemeClr val="accent1"/>
                </a:solidFill>
                <a:latin typeface="Arial"/>
                <a:ea typeface="Arial"/>
                <a:cs typeface="Arial"/>
                <a:sym typeface="Arial"/>
              </a:defRPr>
            </a:pPr>
            <a:r>
              <a:t>To control the quality of the generated text, we can apply inverse prompts:</a:t>
            </a:r>
          </a:p>
        </p:txBody>
      </p:sp>
      <p:pic>
        <p:nvPicPr>
          <p:cNvPr id="705" name="Image" descr="Image"/>
          <p:cNvPicPr>
            <a:picLocks noChangeAspect="1"/>
          </p:cNvPicPr>
          <p:nvPr/>
        </p:nvPicPr>
        <p:blipFill>
          <a:blip r:embed="rId4">
            <a:extLst/>
          </a:blip>
          <a:stretch>
            <a:fillRect/>
          </a:stretch>
        </p:blipFill>
        <p:spPr>
          <a:xfrm>
            <a:off x="3454515" y="5085320"/>
            <a:ext cx="1917701" cy="533401"/>
          </a:xfrm>
          <a:prstGeom prst="rect">
            <a:avLst/>
          </a:prstGeom>
          <a:ln w="12700">
            <a:miter lim="400000"/>
          </a:ln>
        </p:spPr>
      </p:pic>
    </p:spTree>
  </p:cSld>
  <p:clrMapOvr>
    <a:masterClrMapping/>
  </p:clrMapOvr>
  <p:transition xmlns:p14="http://schemas.microsoft.com/office/powerpoint/2010/main" spd="med" advClick="1"/>
</p:sld>
</file>

<file path=ppt/slides/slide7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9" name="The temperature in GPT controls the diversity of generation…"/>
          <p:cNvSpPr txBox="1"/>
          <p:nvPr>
            <p:ph type="body" sz="half" idx="4294967295"/>
          </p:nvPr>
        </p:nvSpPr>
        <p:spPr>
          <a:xfrm>
            <a:off x="839282" y="1860485"/>
            <a:ext cx="5997147" cy="4420580"/>
          </a:xfrm>
          <a:prstGeom prst="rect">
            <a:avLst/>
          </a:prstGeom>
        </p:spPr>
        <p:txBody>
          <a:bodyPr lIns="18516" tIns="18516" rIns="18516" bIns="18516"/>
          <a:lstStyle/>
          <a:p>
            <a:pPr defTabSz="457200">
              <a:lnSpc>
                <a:spcPct val="100000"/>
              </a:lnSpc>
              <a:spcBef>
                <a:spcPts val="0"/>
              </a:spcBef>
              <a:buFontTx/>
              <a:defRPr sz="2000">
                <a:solidFill>
                  <a:schemeClr val="accent1"/>
                </a:solidFill>
                <a:latin typeface="Arial"/>
                <a:ea typeface="Arial"/>
                <a:cs typeface="Arial"/>
                <a:sym typeface="Arial"/>
              </a:defRPr>
            </a:pPr>
            <a:r>
              <a:t>The temperature in GPT controls the diversity of generation</a:t>
            </a:r>
          </a:p>
          <a:p>
            <a:pPr defTabSz="457200">
              <a:lnSpc>
                <a:spcPct val="100000"/>
              </a:lnSpc>
              <a:spcBef>
                <a:spcPts val="0"/>
              </a:spcBef>
              <a:buFontTx/>
              <a:defRPr sz="2000">
                <a:solidFill>
                  <a:schemeClr val="accent1"/>
                </a:solidFill>
                <a:latin typeface="Arial"/>
                <a:ea typeface="Arial"/>
                <a:cs typeface="Arial"/>
                <a:sym typeface="Arial"/>
              </a:defRPr>
            </a:pPr>
          </a:p>
          <a:p>
            <a:pPr defTabSz="457200">
              <a:lnSpc>
                <a:spcPct val="100000"/>
              </a:lnSpc>
              <a:spcBef>
                <a:spcPts val="0"/>
              </a:spcBef>
              <a:buFontTx/>
              <a:defRPr sz="2000">
                <a:solidFill>
                  <a:schemeClr val="accent1"/>
                </a:solidFill>
                <a:latin typeface="Arial"/>
                <a:ea typeface="Arial"/>
                <a:cs typeface="Arial"/>
                <a:sym typeface="Arial"/>
              </a:defRPr>
            </a:pPr>
            <a:r>
              <a:t>Investigate two methods:</a:t>
            </a:r>
          </a:p>
          <a:p>
            <a:pPr lvl="1" marL="457200" indent="-228600" defTabSz="457200">
              <a:lnSpc>
                <a:spcPct val="100000"/>
              </a:lnSpc>
              <a:spcBef>
                <a:spcPts val="0"/>
              </a:spcBef>
              <a:buFontTx/>
              <a:defRPr sz="2000">
                <a:solidFill>
                  <a:schemeClr val="accent1"/>
                </a:solidFill>
                <a:latin typeface="Arial"/>
                <a:ea typeface="Arial"/>
                <a:cs typeface="Arial"/>
                <a:sym typeface="Arial"/>
              </a:defRPr>
            </a:pPr>
            <a:r>
              <a:t>Fine-tuning</a:t>
            </a:r>
          </a:p>
          <a:p>
            <a:pPr lvl="1" marL="457200" indent="-228600" defTabSz="457200">
              <a:lnSpc>
                <a:spcPct val="100000"/>
              </a:lnSpc>
              <a:spcBef>
                <a:spcPts val="0"/>
              </a:spcBef>
              <a:buFontTx/>
              <a:defRPr sz="2000">
                <a:solidFill>
                  <a:schemeClr val="accent1"/>
                </a:solidFill>
                <a:latin typeface="Arial"/>
                <a:ea typeface="Arial"/>
                <a:cs typeface="Arial"/>
                <a:sym typeface="Arial"/>
              </a:defRPr>
            </a:pPr>
            <a:r>
              <a:t>Verification</a:t>
            </a:r>
          </a:p>
        </p:txBody>
      </p:sp>
      <p:sp>
        <p:nvSpPr>
          <p:cNvPr id="710" name="Using GPT for math word problem"/>
          <p:cNvSpPr txBox="1"/>
          <p:nvPr>
            <p:ph type="title" idx="4294967295"/>
          </p:nvPr>
        </p:nvSpPr>
        <p:spPr>
          <a:xfrm>
            <a:off x="904784" y="714706"/>
            <a:ext cx="10883549" cy="895073"/>
          </a:xfrm>
          <a:prstGeom prst="rect">
            <a:avLst/>
          </a:prstGeom>
        </p:spPr>
        <p:txBody>
          <a:bodyPr lIns="18516" tIns="18516" rIns="18516" bIns="18516" anchor="t"/>
          <a:lstStyle>
            <a:lvl1pPr defTabSz="457199">
              <a:lnSpc>
                <a:spcPct val="100000"/>
              </a:lnSpc>
              <a:defRPr b="1" sz="3000">
                <a:latin typeface="Arial"/>
                <a:ea typeface="Arial"/>
                <a:cs typeface="Arial"/>
                <a:sym typeface="Arial"/>
              </a:defRPr>
            </a:lvl1pPr>
          </a:lstStyle>
          <a:p>
            <a:pPr/>
            <a:r>
              <a:t>Using GPT for math word problem</a:t>
            </a:r>
          </a:p>
        </p:txBody>
      </p:sp>
      <p:sp>
        <p:nvSpPr>
          <p:cNvPr id="711" name="Training Verifiers to Solve Math Word Problems. Cobbe et al. 2021"/>
          <p:cNvSpPr txBox="1"/>
          <p:nvPr/>
        </p:nvSpPr>
        <p:spPr>
          <a:xfrm>
            <a:off x="524127" y="6297674"/>
            <a:ext cx="5287541" cy="234417"/>
          </a:xfrm>
          <a:prstGeom prst="rect">
            <a:avLst/>
          </a:prstGeom>
          <a:ln w="3175">
            <a:miter lim="400000"/>
          </a:ln>
          <a:extLst>
            <a:ext uri="{C572A759-6A51-4108-AA02-DFA0A04FC94B}">
              <ma14:wrappingTextBoxFlag xmlns:ma14="http://schemas.microsoft.com/office/mac/drawingml/2011/main" val="1"/>
            </a:ext>
          </a:extLst>
        </p:spPr>
        <p:txBody>
          <a:bodyPr wrap="none" lIns="18516" tIns="18516" rIns="18516" bIns="18516">
            <a:spAutoFit/>
          </a:bodyPr>
          <a:lstStyle>
            <a:lvl1pPr>
              <a:defRPr>
                <a:latin typeface="Arial"/>
                <a:ea typeface="Arial"/>
                <a:cs typeface="Arial"/>
                <a:sym typeface="Arial"/>
              </a:defRPr>
            </a:lvl1pPr>
          </a:lstStyle>
          <a:p>
            <a:pPr/>
            <a:r>
              <a:t>Training Verifiers to Solve Math Word Problems. Cobbe et al. 2021</a:t>
            </a:r>
          </a:p>
        </p:txBody>
      </p:sp>
      <p:pic>
        <p:nvPicPr>
          <p:cNvPr id="712" name="Image" descr="Image"/>
          <p:cNvPicPr>
            <a:picLocks noChangeAspect="1"/>
          </p:cNvPicPr>
          <p:nvPr/>
        </p:nvPicPr>
        <p:blipFill>
          <a:blip r:embed="rId3">
            <a:extLst/>
          </a:blip>
          <a:stretch>
            <a:fillRect/>
          </a:stretch>
        </p:blipFill>
        <p:spPr>
          <a:xfrm>
            <a:off x="6481633" y="2671805"/>
            <a:ext cx="5517920" cy="2438631"/>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Is knowledge distillation is useful?"/>
          <p:cNvSpPr txBox="1"/>
          <p:nvPr>
            <p:ph type="title" idx="4294967295"/>
          </p:nvPr>
        </p:nvSpPr>
        <p:spPr>
          <a:xfrm>
            <a:off x="555322" y="501909"/>
            <a:ext cx="10115877" cy="1509701"/>
          </a:xfrm>
          <a:prstGeom prst="rect">
            <a:avLst/>
          </a:prstGeom>
        </p:spPr>
        <p:txBody>
          <a:bodyPr lIns="18516" tIns="18516" rIns="18516" bIns="18516" anchor="t"/>
          <a:lstStyle>
            <a:lvl1pPr defTabSz="457199">
              <a:lnSpc>
                <a:spcPct val="100000"/>
              </a:lnSpc>
              <a:defRPr b="1" sz="3000">
                <a:latin typeface="Arial"/>
                <a:ea typeface="Arial"/>
                <a:cs typeface="Arial"/>
                <a:sym typeface="Arial"/>
              </a:defRPr>
            </a:lvl1pPr>
          </a:lstStyle>
          <a:p>
            <a:pPr/>
            <a:r>
              <a:t>Is knowledge distillation is useful?</a:t>
            </a:r>
          </a:p>
        </p:txBody>
      </p:sp>
      <p:pic>
        <p:nvPicPr>
          <p:cNvPr id="154" name="Image" descr="Image"/>
          <p:cNvPicPr>
            <a:picLocks noChangeAspect="1"/>
          </p:cNvPicPr>
          <p:nvPr/>
        </p:nvPicPr>
        <p:blipFill>
          <a:blip r:embed="rId3">
            <a:extLst/>
          </a:blip>
          <a:stretch>
            <a:fillRect/>
          </a:stretch>
        </p:blipFill>
        <p:spPr>
          <a:xfrm>
            <a:off x="6258985" y="1680807"/>
            <a:ext cx="5734950" cy="2287071"/>
          </a:xfrm>
          <a:prstGeom prst="rect">
            <a:avLst/>
          </a:prstGeom>
          <a:ln w="12700">
            <a:miter lim="400000"/>
          </a:ln>
        </p:spPr>
      </p:pic>
      <p:sp>
        <p:nvSpPr>
          <p:cNvPr id="155" name="Rectangle"/>
          <p:cNvSpPr/>
          <p:nvPr/>
        </p:nvSpPr>
        <p:spPr>
          <a:xfrm>
            <a:off x="6324704" y="1417080"/>
            <a:ext cx="3978367" cy="2140551"/>
          </a:xfrm>
          <a:prstGeom prst="rect">
            <a:avLst/>
          </a:prstGeom>
          <a:solidFill>
            <a:srgbClr val="FFFFFF"/>
          </a:solidFill>
          <a:ln w="12700">
            <a:miter lim="400000"/>
          </a:ln>
        </p:spPr>
        <p:txBody>
          <a:bodyPr lIns="18516" tIns="18516" rIns="18516" bIns="18516" anchor="ctr"/>
          <a:lstStyle/>
          <a:p>
            <a:pPr/>
          </a:p>
        </p:txBody>
      </p:sp>
      <p:sp>
        <p:nvSpPr>
          <p:cNvPr id="156" name="Knowledge distillation is not necessarily useful…"/>
          <p:cNvSpPr txBox="1"/>
          <p:nvPr>
            <p:ph type="body" sz="half" idx="4294967295"/>
          </p:nvPr>
        </p:nvSpPr>
        <p:spPr>
          <a:xfrm>
            <a:off x="631530" y="1646131"/>
            <a:ext cx="6854630" cy="4371064"/>
          </a:xfrm>
          <a:prstGeom prst="rect">
            <a:avLst/>
          </a:prstGeom>
        </p:spPr>
        <p:txBody>
          <a:bodyPr/>
          <a:lstStyle/>
          <a:p>
            <a:pPr marL="342900" indent="-342900" defTabSz="457200">
              <a:lnSpc>
                <a:spcPct val="100000"/>
              </a:lnSpc>
              <a:spcBef>
                <a:spcPts val="500"/>
              </a:spcBef>
              <a:defRPr sz="2400">
                <a:latin typeface="Arial"/>
                <a:ea typeface="Arial"/>
                <a:cs typeface="Arial"/>
                <a:sym typeface="Arial"/>
              </a:defRPr>
            </a:pPr>
            <a:r>
              <a:t>Knowledge distillation is not necessarily useful</a:t>
            </a:r>
          </a:p>
          <a:p>
            <a:pPr lvl="1" marL="800100" indent="-342900" defTabSz="457200">
              <a:lnSpc>
                <a:spcPct val="100000"/>
              </a:lnSpc>
              <a:spcBef>
                <a:spcPts val="500"/>
              </a:spcBef>
              <a:defRPr sz="2400">
                <a:latin typeface="Arial"/>
                <a:ea typeface="Arial"/>
                <a:cs typeface="Arial"/>
                <a:sym typeface="Arial"/>
              </a:defRPr>
            </a:pPr>
            <a:r>
              <a:t>Without the teacher, we can still train the student model with the same data</a:t>
            </a:r>
          </a:p>
          <a:p>
            <a:pPr lvl="1" marL="800100" indent="-342900" defTabSz="457200">
              <a:lnSpc>
                <a:spcPct val="100000"/>
              </a:lnSpc>
              <a:spcBef>
                <a:spcPts val="500"/>
              </a:spcBef>
              <a:defRPr sz="2400">
                <a:latin typeface="Arial"/>
                <a:ea typeface="Arial"/>
                <a:cs typeface="Arial"/>
                <a:sym typeface="Arial"/>
              </a:defRPr>
            </a:pPr>
            <a:r>
              <a:t>Training the teacher takes extra time</a:t>
            </a:r>
          </a:p>
          <a:p>
            <a:pPr lvl="1" marL="800100" indent="-342900" defTabSz="457200">
              <a:lnSpc>
                <a:spcPct val="100000"/>
              </a:lnSpc>
              <a:spcBef>
                <a:spcPts val="500"/>
              </a:spcBef>
              <a:defRPr sz="2400">
                <a:latin typeface="Arial"/>
                <a:ea typeface="Arial"/>
                <a:cs typeface="Arial"/>
                <a:sym typeface="Arial"/>
              </a:defRPr>
            </a:pPr>
          </a:p>
          <a:p>
            <a:pPr marL="342900" indent="-342900" defTabSz="457200">
              <a:lnSpc>
                <a:spcPct val="100000"/>
              </a:lnSpc>
              <a:spcBef>
                <a:spcPts val="500"/>
              </a:spcBef>
              <a:defRPr sz="2400">
                <a:latin typeface="Arial"/>
                <a:ea typeface="Arial"/>
                <a:cs typeface="Arial"/>
                <a:sym typeface="Arial"/>
              </a:defRPr>
            </a:pPr>
            <a:r>
              <a:t>We have to show that the result of distilling a larger model to the smaller model &gt; training the smaller model [Hinton et al. 2015]</a:t>
            </a:r>
          </a:p>
        </p:txBody>
      </p:sp>
      <p:sp>
        <p:nvSpPr>
          <p:cNvPr id="157" name="Ditilling the knowledge in a neural network, Hinton et al. 2015"/>
          <p:cNvSpPr txBox="1"/>
          <p:nvPr/>
        </p:nvSpPr>
        <p:spPr>
          <a:xfrm>
            <a:off x="399147" y="6188746"/>
            <a:ext cx="6774305" cy="234416"/>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spAutoFit/>
          </a:bodyPr>
          <a:lstStyle>
            <a:lvl1pPr>
              <a:defRPr i="1">
                <a:solidFill>
                  <a:srgbClr val="000000"/>
                </a:solidFill>
                <a:latin typeface="Arial"/>
                <a:ea typeface="Arial"/>
                <a:cs typeface="Arial"/>
                <a:sym typeface="Arial"/>
              </a:defRPr>
            </a:lvl1pPr>
          </a:lstStyle>
          <a:p>
            <a:pPr/>
            <a:r>
              <a:t>  Ditilling the knowledge in a neural network, Hinton et al. 2015</a:t>
            </a:r>
          </a:p>
        </p:txBody>
      </p:sp>
    </p:spTree>
  </p:cSld>
  <p:clrMapOvr>
    <a:masterClrMapping/>
  </p:clrMapOvr>
  <p:transition xmlns:p14="http://schemas.microsoft.com/office/powerpoint/2010/main" spd="med" advClick="1"/>
</p:sld>
</file>

<file path=ppt/slides/slide8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6" name="The temperature in GPT controls the diversity of generation…"/>
          <p:cNvSpPr txBox="1"/>
          <p:nvPr>
            <p:ph type="body" sz="half" idx="4294967295"/>
          </p:nvPr>
        </p:nvSpPr>
        <p:spPr>
          <a:xfrm>
            <a:off x="839282" y="1860485"/>
            <a:ext cx="5997147" cy="4420580"/>
          </a:xfrm>
          <a:prstGeom prst="rect">
            <a:avLst/>
          </a:prstGeom>
        </p:spPr>
        <p:txBody>
          <a:bodyPr lIns="18516" tIns="18516" rIns="18516" bIns="18516"/>
          <a:lstStyle/>
          <a:p>
            <a:pPr defTabSz="457200">
              <a:lnSpc>
                <a:spcPct val="100000"/>
              </a:lnSpc>
              <a:spcBef>
                <a:spcPts val="0"/>
              </a:spcBef>
              <a:buFontTx/>
              <a:defRPr sz="2000">
                <a:solidFill>
                  <a:schemeClr val="accent1"/>
                </a:solidFill>
                <a:latin typeface="Arial"/>
                <a:ea typeface="Arial"/>
                <a:cs typeface="Arial"/>
                <a:sym typeface="Arial"/>
              </a:defRPr>
            </a:pPr>
            <a:r>
              <a:t>The temperature in GPT controls the diversity of generation</a:t>
            </a:r>
          </a:p>
          <a:p>
            <a:pPr defTabSz="457200">
              <a:lnSpc>
                <a:spcPct val="100000"/>
              </a:lnSpc>
              <a:spcBef>
                <a:spcPts val="0"/>
              </a:spcBef>
              <a:buFontTx/>
              <a:defRPr sz="2000">
                <a:solidFill>
                  <a:schemeClr val="accent1"/>
                </a:solidFill>
                <a:latin typeface="Arial"/>
                <a:ea typeface="Arial"/>
                <a:cs typeface="Arial"/>
                <a:sym typeface="Arial"/>
              </a:defRPr>
            </a:pPr>
          </a:p>
          <a:p>
            <a:pPr defTabSz="457200">
              <a:lnSpc>
                <a:spcPct val="100000"/>
              </a:lnSpc>
              <a:spcBef>
                <a:spcPts val="0"/>
              </a:spcBef>
              <a:buFontTx/>
              <a:defRPr sz="2000">
                <a:solidFill>
                  <a:schemeClr val="accent1"/>
                </a:solidFill>
                <a:latin typeface="Arial"/>
                <a:ea typeface="Arial"/>
                <a:cs typeface="Arial"/>
                <a:sym typeface="Arial"/>
              </a:defRPr>
            </a:pPr>
            <a:r>
              <a:t>Investigate two methods:</a:t>
            </a:r>
          </a:p>
          <a:p>
            <a:pPr lvl="1" marL="457200" indent="-228600" defTabSz="457200">
              <a:lnSpc>
                <a:spcPct val="100000"/>
              </a:lnSpc>
              <a:spcBef>
                <a:spcPts val="0"/>
              </a:spcBef>
              <a:buFontTx/>
              <a:defRPr sz="2000">
                <a:solidFill>
                  <a:schemeClr val="accent1"/>
                </a:solidFill>
                <a:latin typeface="Arial"/>
                <a:ea typeface="Arial"/>
                <a:cs typeface="Arial"/>
                <a:sym typeface="Arial"/>
              </a:defRPr>
            </a:pPr>
            <a:r>
              <a:t>Fine-tuning</a:t>
            </a:r>
          </a:p>
          <a:p>
            <a:pPr lvl="1" marL="457200" indent="-228600" defTabSz="457200">
              <a:lnSpc>
                <a:spcPct val="100000"/>
              </a:lnSpc>
              <a:spcBef>
                <a:spcPts val="0"/>
              </a:spcBef>
              <a:buFontTx/>
              <a:defRPr sz="2000">
                <a:solidFill>
                  <a:schemeClr val="accent1"/>
                </a:solidFill>
                <a:latin typeface="Arial"/>
                <a:ea typeface="Arial"/>
                <a:cs typeface="Arial"/>
                <a:sym typeface="Arial"/>
              </a:defRPr>
            </a:pPr>
            <a:r>
              <a:t>Verification</a:t>
            </a:r>
          </a:p>
        </p:txBody>
      </p:sp>
      <p:sp>
        <p:nvSpPr>
          <p:cNvPr id="717" name="Using GPT for math word problem"/>
          <p:cNvSpPr txBox="1"/>
          <p:nvPr>
            <p:ph type="title" idx="4294967295"/>
          </p:nvPr>
        </p:nvSpPr>
        <p:spPr>
          <a:xfrm>
            <a:off x="904784" y="714706"/>
            <a:ext cx="10883549" cy="895073"/>
          </a:xfrm>
          <a:prstGeom prst="rect">
            <a:avLst/>
          </a:prstGeom>
        </p:spPr>
        <p:txBody>
          <a:bodyPr lIns="18516" tIns="18516" rIns="18516" bIns="18516" anchor="t"/>
          <a:lstStyle>
            <a:lvl1pPr defTabSz="457199">
              <a:lnSpc>
                <a:spcPct val="100000"/>
              </a:lnSpc>
              <a:defRPr b="1" sz="3000">
                <a:latin typeface="Arial"/>
                <a:ea typeface="Arial"/>
                <a:cs typeface="Arial"/>
                <a:sym typeface="Arial"/>
              </a:defRPr>
            </a:lvl1pPr>
          </a:lstStyle>
          <a:p>
            <a:pPr/>
            <a:r>
              <a:t>Using GPT for math word problem</a:t>
            </a:r>
          </a:p>
        </p:txBody>
      </p:sp>
      <p:sp>
        <p:nvSpPr>
          <p:cNvPr id="718" name="Training Verifiers to Solve Math Word Problems. Cobbe et al. 2021"/>
          <p:cNvSpPr txBox="1"/>
          <p:nvPr/>
        </p:nvSpPr>
        <p:spPr>
          <a:xfrm>
            <a:off x="524127" y="6297674"/>
            <a:ext cx="5287541" cy="234417"/>
          </a:xfrm>
          <a:prstGeom prst="rect">
            <a:avLst/>
          </a:prstGeom>
          <a:ln w="3175">
            <a:miter lim="400000"/>
          </a:ln>
          <a:extLst>
            <a:ext uri="{C572A759-6A51-4108-AA02-DFA0A04FC94B}">
              <ma14:wrappingTextBoxFlag xmlns:ma14="http://schemas.microsoft.com/office/mac/drawingml/2011/main" val="1"/>
            </a:ext>
          </a:extLst>
        </p:spPr>
        <p:txBody>
          <a:bodyPr wrap="none" lIns="18516" tIns="18516" rIns="18516" bIns="18516">
            <a:spAutoFit/>
          </a:bodyPr>
          <a:lstStyle>
            <a:lvl1pPr>
              <a:defRPr>
                <a:latin typeface="Arial"/>
                <a:ea typeface="Arial"/>
                <a:cs typeface="Arial"/>
                <a:sym typeface="Arial"/>
              </a:defRPr>
            </a:lvl1pPr>
          </a:lstStyle>
          <a:p>
            <a:pPr/>
            <a:r>
              <a:t>Training Verifiers to Solve Math Word Problems. Cobbe et al. 2021</a:t>
            </a:r>
          </a:p>
        </p:txBody>
      </p:sp>
      <p:pic>
        <p:nvPicPr>
          <p:cNvPr id="719" name="Image" descr="Image"/>
          <p:cNvPicPr>
            <a:picLocks noChangeAspect="1"/>
          </p:cNvPicPr>
          <p:nvPr/>
        </p:nvPicPr>
        <p:blipFill>
          <a:blip r:embed="rId3">
            <a:extLst/>
          </a:blip>
          <a:stretch>
            <a:fillRect/>
          </a:stretch>
        </p:blipFill>
        <p:spPr>
          <a:xfrm>
            <a:off x="599226" y="839854"/>
            <a:ext cx="10656338" cy="5516963"/>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Knowledge distillation with the temperature T"/>
          <p:cNvSpPr txBox="1"/>
          <p:nvPr>
            <p:ph type="title" idx="4294967295"/>
          </p:nvPr>
        </p:nvSpPr>
        <p:spPr>
          <a:xfrm>
            <a:off x="555322" y="501909"/>
            <a:ext cx="10118371" cy="799725"/>
          </a:xfrm>
          <a:prstGeom prst="rect">
            <a:avLst/>
          </a:prstGeom>
        </p:spPr>
        <p:txBody>
          <a:bodyPr lIns="18516" tIns="18516" rIns="18516" bIns="18516" anchor="t"/>
          <a:lstStyle>
            <a:lvl1pPr defTabSz="457199">
              <a:lnSpc>
                <a:spcPct val="100000"/>
              </a:lnSpc>
              <a:defRPr b="1" sz="3000">
                <a:latin typeface="Arial"/>
                <a:ea typeface="Arial"/>
                <a:cs typeface="Arial"/>
                <a:sym typeface="Arial"/>
              </a:defRPr>
            </a:lvl1pPr>
          </a:lstStyle>
          <a:p>
            <a:pPr/>
            <a:r>
              <a:t>Knowledge distillation with the temperature T</a:t>
            </a:r>
          </a:p>
        </p:txBody>
      </p:sp>
      <p:sp>
        <p:nvSpPr>
          <p:cNvPr id="162" name="Ditilling the knowledge in a neural network, Hinton et al. 2015"/>
          <p:cNvSpPr txBox="1"/>
          <p:nvPr/>
        </p:nvSpPr>
        <p:spPr>
          <a:xfrm>
            <a:off x="399147" y="6188746"/>
            <a:ext cx="6774305" cy="234416"/>
          </a:xfrm>
          <a:prstGeom prst="rect">
            <a:avLst/>
          </a:prstGeom>
          <a:ln w="3175">
            <a:miter lim="400000"/>
          </a:ln>
          <a:extLst>
            <a:ext uri="{C572A759-6A51-4108-AA02-DFA0A04FC94B}">
              <ma14:wrappingTextBoxFlag xmlns:ma14="http://schemas.microsoft.com/office/mac/drawingml/2011/main" val="1"/>
            </a:ext>
          </a:extLst>
        </p:spPr>
        <p:txBody>
          <a:bodyPr lIns="18516" tIns="18516" rIns="18516" bIns="18516">
            <a:spAutoFit/>
          </a:bodyPr>
          <a:lstStyle>
            <a:lvl1pPr>
              <a:defRPr i="1">
                <a:solidFill>
                  <a:srgbClr val="000000"/>
                </a:solidFill>
                <a:latin typeface="Arial"/>
                <a:ea typeface="Arial"/>
                <a:cs typeface="Arial"/>
                <a:sym typeface="Arial"/>
              </a:defRPr>
            </a:lvl1pPr>
          </a:lstStyle>
          <a:p>
            <a:pPr/>
            <a:r>
              <a:t>  Ditilling the knowledge in a neural network, Hinton et al. 2015</a:t>
            </a:r>
          </a:p>
        </p:txBody>
      </p:sp>
      <p:sp>
        <p:nvSpPr>
          <p:cNvPr id="163" name="Hinton et al. first proposed the term of &quot;knowledge distillation&quot;…"/>
          <p:cNvSpPr txBox="1"/>
          <p:nvPr>
            <p:ph type="body" idx="4294967295"/>
          </p:nvPr>
        </p:nvSpPr>
        <p:spPr>
          <a:xfrm>
            <a:off x="631530" y="1646131"/>
            <a:ext cx="9615962" cy="4198118"/>
          </a:xfrm>
          <a:prstGeom prst="rect">
            <a:avLst/>
          </a:prstGeom>
        </p:spPr>
        <p:txBody>
          <a:bodyPr/>
          <a:lstStyle/>
          <a:p>
            <a:pPr marL="342900" indent="-342900" defTabSz="457200">
              <a:lnSpc>
                <a:spcPct val="100000"/>
              </a:lnSpc>
              <a:spcBef>
                <a:spcPts val="500"/>
              </a:spcBef>
              <a:defRPr sz="2400">
                <a:latin typeface="Arial"/>
                <a:ea typeface="Arial"/>
                <a:cs typeface="Arial"/>
                <a:sym typeface="Arial"/>
              </a:defRPr>
            </a:pPr>
            <a:r>
              <a:t>Hinton et al. first proposed the term of "knowledge distillation"</a:t>
            </a:r>
          </a:p>
          <a:p>
            <a:pPr marL="342900" indent="-342900" defTabSz="457200">
              <a:lnSpc>
                <a:spcPct val="100000"/>
              </a:lnSpc>
              <a:spcBef>
                <a:spcPts val="500"/>
              </a:spcBef>
              <a:defRPr sz="2400">
                <a:latin typeface="Arial"/>
                <a:ea typeface="Arial"/>
                <a:cs typeface="Arial"/>
                <a:sym typeface="Arial"/>
              </a:defRPr>
            </a:pPr>
          </a:p>
          <a:p>
            <a:pPr marL="342900" indent="-342900" defTabSz="457200">
              <a:lnSpc>
                <a:spcPct val="100000"/>
              </a:lnSpc>
              <a:spcBef>
                <a:spcPts val="500"/>
              </a:spcBef>
              <a:defRPr sz="2400">
                <a:latin typeface="Arial"/>
                <a:ea typeface="Arial"/>
                <a:cs typeface="Arial"/>
                <a:sym typeface="Arial"/>
              </a:defRPr>
            </a:pPr>
            <a:r>
              <a:t>Training the student network to match the teacher model's logits:</a:t>
            </a:r>
          </a:p>
          <a:p>
            <a:pPr lvl="1" marL="800100" indent="-342900" defTabSz="457200">
              <a:lnSpc>
                <a:spcPct val="100000"/>
              </a:lnSpc>
              <a:spcBef>
                <a:spcPts val="500"/>
              </a:spcBef>
              <a:defRPr sz="2400">
                <a:latin typeface="Arial"/>
                <a:ea typeface="Arial"/>
                <a:cs typeface="Arial"/>
                <a:sym typeface="Arial"/>
              </a:defRPr>
            </a:pPr>
            <a:r>
              <a:t>Student network: qi and zi</a:t>
            </a:r>
          </a:p>
          <a:p>
            <a:pPr lvl="1" marL="800100" indent="-342900" defTabSz="457200">
              <a:lnSpc>
                <a:spcPct val="100000"/>
              </a:lnSpc>
              <a:spcBef>
                <a:spcPts val="500"/>
              </a:spcBef>
              <a:defRPr sz="2400">
                <a:latin typeface="Arial"/>
                <a:ea typeface="Arial"/>
                <a:cs typeface="Arial"/>
                <a:sym typeface="Arial"/>
              </a:defRPr>
            </a:pPr>
            <a:r>
              <a:t>Teacher network: pi and vi</a:t>
            </a:r>
          </a:p>
          <a:p>
            <a:pPr lvl="1" marL="800100" indent="-342900" defTabSz="457200">
              <a:lnSpc>
                <a:spcPct val="100000"/>
              </a:lnSpc>
              <a:spcBef>
                <a:spcPts val="500"/>
              </a:spcBef>
              <a:defRPr sz="2400">
                <a:latin typeface="Arial"/>
                <a:ea typeface="Arial"/>
                <a:cs typeface="Arial"/>
                <a:sym typeface="Arial"/>
              </a:defRPr>
            </a:pPr>
            <a:r>
              <a:t>Minimizing the cross entropy loss between pi and qi:</a:t>
            </a:r>
          </a:p>
        </p:txBody>
      </p:sp>
      <p:pic>
        <p:nvPicPr>
          <p:cNvPr id="164" name="Image" descr="Image"/>
          <p:cNvPicPr>
            <a:picLocks noChangeAspect="1"/>
          </p:cNvPicPr>
          <p:nvPr/>
        </p:nvPicPr>
        <p:blipFill>
          <a:blip r:embed="rId3">
            <a:extLst/>
          </a:blip>
          <a:stretch>
            <a:fillRect/>
          </a:stretch>
        </p:blipFill>
        <p:spPr>
          <a:xfrm>
            <a:off x="2270384" y="4443057"/>
            <a:ext cx="3031832" cy="842176"/>
          </a:xfrm>
          <a:prstGeom prst="rect">
            <a:avLst/>
          </a:prstGeom>
          <a:ln w="12700">
            <a:miter lim="400000"/>
          </a:ln>
        </p:spPr>
      </p:pic>
      <p:pic>
        <p:nvPicPr>
          <p:cNvPr id="165" name="Image" descr="Image"/>
          <p:cNvPicPr>
            <a:picLocks noChangeAspect="1"/>
          </p:cNvPicPr>
          <p:nvPr/>
        </p:nvPicPr>
        <p:blipFill>
          <a:blip r:embed="rId4">
            <a:extLst/>
          </a:blip>
          <a:stretch>
            <a:fillRect/>
          </a:stretch>
        </p:blipFill>
        <p:spPr>
          <a:xfrm>
            <a:off x="5675726" y="4381544"/>
            <a:ext cx="3031833" cy="1028658"/>
          </a:xfrm>
          <a:prstGeom prst="rect">
            <a:avLst/>
          </a:prstGeom>
          <a:ln w="12700">
            <a:miter lim="400000"/>
          </a:ln>
        </p:spPr>
      </p:pic>
      <p:sp>
        <p:nvSpPr>
          <p:cNvPr id="166" name="T: temperature parameter"/>
          <p:cNvSpPr txBox="1"/>
          <p:nvPr/>
        </p:nvSpPr>
        <p:spPr>
          <a:xfrm>
            <a:off x="6076880" y="5624144"/>
            <a:ext cx="2856715" cy="350660"/>
          </a:xfrm>
          <a:prstGeom prst="rect">
            <a:avLst/>
          </a:prstGeom>
          <a:ln w="3175">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i="1" sz="1800">
                <a:solidFill>
                  <a:srgbClr val="FF2600"/>
                </a:solidFill>
                <a:latin typeface="Arial"/>
                <a:ea typeface="Arial"/>
                <a:cs typeface="Arial"/>
                <a:sym typeface="Arial"/>
              </a:defRPr>
            </a:lvl1pPr>
          </a:lstStyle>
          <a:p>
            <a:pPr/>
            <a:r>
              <a:t>T: temperature parameter</a:t>
            </a:r>
          </a:p>
        </p:txBody>
      </p:sp>
      <p:pic>
        <p:nvPicPr>
          <p:cNvPr id="167" name="Image" descr="Image"/>
          <p:cNvPicPr>
            <a:picLocks noChangeAspect="1"/>
          </p:cNvPicPr>
          <p:nvPr/>
        </p:nvPicPr>
        <p:blipFill>
          <a:blip r:embed="rId5">
            <a:extLst/>
          </a:blip>
          <a:stretch>
            <a:fillRect/>
          </a:stretch>
        </p:blipFill>
        <p:spPr>
          <a:xfrm>
            <a:off x="9081069" y="4301477"/>
            <a:ext cx="2342196" cy="1534275"/>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1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6" grpId="1"/>
    </p:bldLst>
  </p:timing>
</p:sld>
</file>

<file path=ppt/theme/theme1.xml><?xml version="1.0" encoding="utf-8"?>
<a:theme xmlns:a="http://schemas.openxmlformats.org/drawingml/2006/main" xmlns:r="http://schemas.openxmlformats.org/officeDocument/2006/relationships" name="ThemeILtemplates">
  <a:themeElements>
    <a:clrScheme name="ThemeILtemplates">
      <a:dk1>
        <a:srgbClr val="131F33"/>
      </a:dk1>
      <a:lt1>
        <a:srgbClr val="332C20"/>
      </a:lt1>
      <a:dk2>
        <a:srgbClr val="A7A7A7"/>
      </a:dk2>
      <a:lt2>
        <a:srgbClr val="535353"/>
      </a:lt2>
      <a:accent1>
        <a:srgbClr val="131F33"/>
      </a:accent1>
      <a:accent2>
        <a:srgbClr val="FA6300"/>
      </a:accent2>
      <a:accent3>
        <a:srgbClr val="555555"/>
      </a:accent3>
      <a:accent4>
        <a:srgbClr val="888888"/>
      </a:accent4>
      <a:accent5>
        <a:srgbClr val="4BACC6"/>
      </a:accent5>
      <a:accent6>
        <a:srgbClr val="F79646"/>
      </a:accent6>
      <a:hlink>
        <a:srgbClr val="0000FF"/>
      </a:hlink>
      <a:folHlink>
        <a:srgbClr val="FF00FF"/>
      </a:folHlink>
    </a:clrScheme>
    <a:fontScheme name="ThemeILtemplates">
      <a:majorFont>
        <a:latin typeface="Helvetica"/>
        <a:ea typeface="Helvetica"/>
        <a:cs typeface="Helvetica"/>
      </a:majorFont>
      <a:minorFont>
        <a:latin typeface="Trebuchet MS"/>
        <a:ea typeface="Trebuchet MS"/>
        <a:cs typeface="Trebuchet MS"/>
      </a:minorFont>
    </a:fontScheme>
    <a:fmtScheme name="ThemeILtemplat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0" dist="0" dir="5400000">
              <a:srgbClr val="000000">
                <a:alpha val="35000"/>
              </a:srgbClr>
            </a:outerShdw>
          </a:effectLst>
        </a:effectStyle>
        <a:effectStyle>
          <a:effectLst>
            <a:outerShdw sx="100000" sy="100000" kx="0" ky="0" algn="b" rotWithShape="0" blurRad="0" dist="0" dir="5400000">
              <a:srgbClr val="000000">
                <a:alpha val="35000"/>
              </a:srgbClr>
            </a:outerShdw>
          </a:effectLst>
        </a:effectStyle>
        <a:effectStyle>
          <a:effectLst>
            <a:outerShdw sx="100000" sy="100000" kx="0" ky="0" algn="b" rotWithShape="0" blurRad="0" dist="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32C20"/>
        </a:solidFill>
        <a:ln w="3175" cap="flat">
          <a:solidFill>
            <a:schemeClr val="accent1"/>
          </a:solidFill>
          <a:prstDash val="solid"/>
          <a:round/>
        </a:ln>
        <a:effectLst>
          <a:outerShdw sx="100000" sy="100000" kx="0" ky="0" algn="b" rotWithShape="0" blurRad="0" dist="0" dir="5400000">
            <a:srgbClr val="000000">
              <a:alpha val="35000"/>
            </a:srgbClr>
          </a:outerShdw>
        </a:effectLst>
        <a:sp3d/>
      </a:spPr>
      <a:bodyPr rot="0" spcFirstLastPara="1" vertOverflow="overflow" horzOverflow="overflow" vert="horz" wrap="square" lIns="18516" tIns="18516" rIns="18516" bIns="18516" numCol="1" spcCol="38100" rtlCol="0" anchor="ctr" upright="0">
        <a:spAutoFit/>
      </a:bodyPr>
      <a:lstStyle>
        <a:defPPr marL="0" marR="0" indent="0" algn="l" defTabSz="457199"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chemeClr val="accent1"/>
            </a:solidFill>
            <a:effectLst/>
            <a:uFillTx/>
            <a:latin typeface="+mn-lt"/>
            <a:ea typeface="+mn-ea"/>
            <a:cs typeface="+mn-cs"/>
            <a:sym typeface="Trebuchet M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3175" cap="flat">
          <a:solidFill>
            <a:schemeClr val="accent1"/>
          </a:solidFill>
          <a:prstDash val="solid"/>
          <a:round/>
        </a:ln>
        <a:effectLst>
          <a:outerShdw sx="100000" sy="100000" kx="0" ky="0" algn="b" rotWithShape="0" blurRad="0" dist="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3175" cap="flat">
          <a:noFill/>
          <a:miter lim="400000"/>
        </a:ln>
        <a:effectLst/>
        <a:sp3d/>
      </a:spPr>
      <a:bodyPr rot="0" spcFirstLastPara="1" vertOverflow="overflow" horzOverflow="overflow" vert="horz" wrap="square" lIns="18516" tIns="18516" rIns="18516" bIns="18516" numCol="1" spcCol="38100" rtlCol="0" anchor="t" upright="0">
        <a:spAutoFit/>
      </a:bodyPr>
      <a:lstStyle>
        <a:defPPr marL="0" marR="0" indent="0" algn="l" defTabSz="457199"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chemeClr val="accent1"/>
            </a:solidFill>
            <a:effectLst/>
            <a:uFillTx/>
            <a:latin typeface="+mn-lt"/>
            <a:ea typeface="+mn-ea"/>
            <a:cs typeface="+mn-cs"/>
            <a:sym typeface="Trebuchet M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ThemeILtemplates">
  <a:themeElements>
    <a:clrScheme name="ThemeILtemplates">
      <a:dk1>
        <a:srgbClr val="131F33"/>
      </a:dk1>
      <a:lt1>
        <a:srgbClr val="332C20"/>
      </a:lt1>
      <a:dk2>
        <a:srgbClr val="A7A7A7"/>
      </a:dk2>
      <a:lt2>
        <a:srgbClr val="535353"/>
      </a:lt2>
      <a:accent1>
        <a:srgbClr val="131F33"/>
      </a:accent1>
      <a:accent2>
        <a:srgbClr val="FA6300"/>
      </a:accent2>
      <a:accent3>
        <a:srgbClr val="555555"/>
      </a:accent3>
      <a:accent4>
        <a:srgbClr val="888888"/>
      </a:accent4>
      <a:accent5>
        <a:srgbClr val="4BACC6"/>
      </a:accent5>
      <a:accent6>
        <a:srgbClr val="F79646"/>
      </a:accent6>
      <a:hlink>
        <a:srgbClr val="0000FF"/>
      </a:hlink>
      <a:folHlink>
        <a:srgbClr val="FF00FF"/>
      </a:folHlink>
    </a:clrScheme>
    <a:fontScheme name="ThemeILtemplates">
      <a:majorFont>
        <a:latin typeface="Helvetica"/>
        <a:ea typeface="Helvetica"/>
        <a:cs typeface="Helvetica"/>
      </a:majorFont>
      <a:minorFont>
        <a:latin typeface="Trebuchet MS"/>
        <a:ea typeface="Trebuchet MS"/>
        <a:cs typeface="Trebuchet MS"/>
      </a:minorFont>
    </a:fontScheme>
    <a:fmtScheme name="ThemeILtemplat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0" dist="0" dir="5400000">
              <a:srgbClr val="000000">
                <a:alpha val="35000"/>
              </a:srgbClr>
            </a:outerShdw>
          </a:effectLst>
        </a:effectStyle>
        <a:effectStyle>
          <a:effectLst>
            <a:outerShdw sx="100000" sy="100000" kx="0" ky="0" algn="b" rotWithShape="0" blurRad="0" dist="0" dir="5400000">
              <a:srgbClr val="000000">
                <a:alpha val="35000"/>
              </a:srgbClr>
            </a:outerShdw>
          </a:effectLst>
        </a:effectStyle>
        <a:effectStyle>
          <a:effectLst>
            <a:outerShdw sx="100000" sy="100000" kx="0" ky="0" algn="b" rotWithShape="0" blurRad="0" dist="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32C20"/>
        </a:solidFill>
        <a:ln w="3175" cap="flat">
          <a:solidFill>
            <a:schemeClr val="accent1"/>
          </a:solidFill>
          <a:prstDash val="solid"/>
          <a:round/>
        </a:ln>
        <a:effectLst>
          <a:outerShdw sx="100000" sy="100000" kx="0" ky="0" algn="b" rotWithShape="0" blurRad="0" dist="0" dir="5400000">
            <a:srgbClr val="000000">
              <a:alpha val="35000"/>
            </a:srgbClr>
          </a:outerShdw>
        </a:effectLst>
        <a:sp3d/>
      </a:spPr>
      <a:bodyPr rot="0" spcFirstLastPara="1" vertOverflow="overflow" horzOverflow="overflow" vert="horz" wrap="square" lIns="18516" tIns="18516" rIns="18516" bIns="18516" numCol="1" spcCol="38100" rtlCol="0" anchor="ctr" upright="0">
        <a:spAutoFit/>
      </a:bodyPr>
      <a:lstStyle>
        <a:defPPr marL="0" marR="0" indent="0" algn="l" defTabSz="457199"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chemeClr val="accent1"/>
            </a:solidFill>
            <a:effectLst/>
            <a:uFillTx/>
            <a:latin typeface="+mn-lt"/>
            <a:ea typeface="+mn-ea"/>
            <a:cs typeface="+mn-cs"/>
            <a:sym typeface="Trebuchet M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3175" cap="flat">
          <a:solidFill>
            <a:schemeClr val="accent1"/>
          </a:solidFill>
          <a:prstDash val="solid"/>
          <a:round/>
        </a:ln>
        <a:effectLst>
          <a:outerShdw sx="100000" sy="100000" kx="0" ky="0" algn="b" rotWithShape="0" blurRad="0" dist="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3175" cap="flat">
          <a:noFill/>
          <a:miter lim="400000"/>
        </a:ln>
        <a:effectLst/>
        <a:sp3d/>
      </a:spPr>
      <a:bodyPr rot="0" spcFirstLastPara="1" vertOverflow="overflow" horzOverflow="overflow" vert="horz" wrap="square" lIns="18516" tIns="18516" rIns="18516" bIns="18516" numCol="1" spcCol="38100" rtlCol="0" anchor="t" upright="0">
        <a:spAutoFit/>
      </a:bodyPr>
      <a:lstStyle>
        <a:defPPr marL="0" marR="0" indent="0" algn="l" defTabSz="457199" rtl="0" fontAlgn="auto" latinLnBrk="0" hangingPunct="0">
          <a:lnSpc>
            <a:spcPct val="100000"/>
          </a:lnSpc>
          <a:spcBef>
            <a:spcPts val="0"/>
          </a:spcBef>
          <a:spcAft>
            <a:spcPts val="0"/>
          </a:spcAft>
          <a:buClrTx/>
          <a:buSzTx/>
          <a:buFontTx/>
          <a:buNone/>
          <a:tabLst/>
          <a:defRPr b="0" baseline="0" cap="none" i="0" spc="0" strike="noStrike" sz="1400" u="none" kumimoji="0" normalizeH="0">
            <a:ln>
              <a:noFill/>
            </a:ln>
            <a:solidFill>
              <a:schemeClr val="accent1"/>
            </a:solidFill>
            <a:effectLst/>
            <a:uFillTx/>
            <a:latin typeface="+mn-lt"/>
            <a:ea typeface="+mn-ea"/>
            <a:cs typeface="+mn-cs"/>
            <a:sym typeface="Trebuchet M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